
<file path=[Content_Types].xml><?xml version="1.0" encoding="utf-8"?>
<Types xmlns="http://schemas.openxmlformats.org/package/2006/content-types">
  <Default Extension="jfif" ContentType="image/jpeg"/>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37"/>
  </p:notesMasterIdLst>
  <p:handoutMasterIdLst>
    <p:handoutMasterId r:id="rId38"/>
  </p:handoutMasterIdLst>
  <p:sldIdLst>
    <p:sldId id="259" r:id="rId5"/>
    <p:sldId id="256" r:id="rId6"/>
    <p:sldId id="257" r:id="rId7"/>
    <p:sldId id="260" r:id="rId8"/>
    <p:sldId id="263" r:id="rId9"/>
    <p:sldId id="258" r:id="rId10"/>
    <p:sldId id="291" r:id="rId11"/>
    <p:sldId id="310" r:id="rId12"/>
    <p:sldId id="273" r:id="rId13"/>
    <p:sldId id="276" r:id="rId14"/>
    <p:sldId id="286" r:id="rId15"/>
    <p:sldId id="311" r:id="rId16"/>
    <p:sldId id="275" r:id="rId17"/>
    <p:sldId id="277" r:id="rId18"/>
    <p:sldId id="296" r:id="rId19"/>
    <p:sldId id="309" r:id="rId20"/>
    <p:sldId id="278" r:id="rId21"/>
    <p:sldId id="279" r:id="rId22"/>
    <p:sldId id="280" r:id="rId23"/>
    <p:sldId id="294" r:id="rId24"/>
    <p:sldId id="281" r:id="rId25"/>
    <p:sldId id="298" r:id="rId26"/>
    <p:sldId id="283" r:id="rId27"/>
    <p:sldId id="284" r:id="rId28"/>
    <p:sldId id="306" r:id="rId29"/>
    <p:sldId id="313" r:id="rId30"/>
    <p:sldId id="312" r:id="rId31"/>
    <p:sldId id="307" r:id="rId32"/>
    <p:sldId id="289" r:id="rId33"/>
    <p:sldId id="308" r:id="rId34"/>
    <p:sldId id="290" r:id="rId35"/>
    <p:sldId id="262"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B9BD5"/>
    <a:srgbClr val="DEEBF7"/>
    <a:srgbClr val="00376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0897" autoAdjust="0"/>
  </p:normalViewPr>
  <p:slideViewPr>
    <p:cSldViewPr snapToGrid="0">
      <p:cViewPr varScale="1">
        <p:scale>
          <a:sx n="61" d="100"/>
          <a:sy n="61" d="100"/>
        </p:scale>
        <p:origin x="884" y="52"/>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presProps" Target="presProps.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handoutMaster" Target="handoutMasters/handout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F4DB09E-BB50-493F-B044-DF27331B4F40}" type="doc">
      <dgm:prSet loTypeId="urn:microsoft.com/office/officeart/2005/8/layout/process1" loCatId="process" qsTypeId="urn:microsoft.com/office/officeart/2005/8/quickstyle/simple1" qsCatId="simple" csTypeId="urn:microsoft.com/office/officeart/2005/8/colors/accent1_2" csCatId="accent1" phldr="1"/>
      <dgm:spPr/>
    </dgm:pt>
    <dgm:pt modelId="{2C7A426F-ACFE-4B04-9554-8D354E3BCCA6}">
      <dgm:prSet phldrT="[Text]"/>
      <dgm:spPr>
        <a:solidFill>
          <a:srgbClr val="5B9BD5"/>
        </a:solidFill>
      </dgm:spPr>
      <dgm:t>
        <a:bodyPr/>
        <a:lstStyle/>
        <a:p>
          <a:r>
            <a:rPr lang="en-US" dirty="0" err="1"/>
            <a:t>Làm</a:t>
          </a:r>
          <a:r>
            <a:rPr lang="en-US" dirty="0"/>
            <a:t> </a:t>
          </a:r>
          <a:r>
            <a:rPr lang="en-US" dirty="0" err="1"/>
            <a:t>sạch</a:t>
          </a:r>
          <a:endParaRPr lang="en-US" dirty="0"/>
        </a:p>
      </dgm:t>
    </dgm:pt>
    <dgm:pt modelId="{B4E3DA07-1F03-4539-80BD-7166F435E36D}" type="parTrans" cxnId="{E2C19A63-5DC0-407C-A9C0-A5DF215CA104}">
      <dgm:prSet/>
      <dgm:spPr/>
      <dgm:t>
        <a:bodyPr/>
        <a:lstStyle/>
        <a:p>
          <a:endParaRPr lang="en-US"/>
        </a:p>
      </dgm:t>
    </dgm:pt>
    <dgm:pt modelId="{5EEAC541-E93E-48C3-B857-0734FE3051F7}" type="sibTrans" cxnId="{E2C19A63-5DC0-407C-A9C0-A5DF215CA104}">
      <dgm:prSet/>
      <dgm:spPr/>
      <dgm:t>
        <a:bodyPr/>
        <a:lstStyle/>
        <a:p>
          <a:endParaRPr lang="en-US"/>
        </a:p>
      </dgm:t>
    </dgm:pt>
    <dgm:pt modelId="{C2FC9AD5-6220-4FDE-A0C1-247C1AD1D0CA}">
      <dgm:prSet phldrT="[Text]"/>
      <dgm:spPr>
        <a:solidFill>
          <a:srgbClr val="5B9BD5"/>
        </a:solidFill>
      </dgm:spPr>
      <dgm:t>
        <a:bodyPr/>
        <a:lstStyle/>
        <a:p>
          <a:r>
            <a:rPr lang="en-US" dirty="0" err="1"/>
            <a:t>Lựa</a:t>
          </a:r>
          <a:r>
            <a:rPr lang="en-US" dirty="0"/>
            <a:t> </a:t>
          </a:r>
          <a:r>
            <a:rPr lang="en-US" dirty="0" err="1"/>
            <a:t>chọn</a:t>
          </a:r>
          <a:r>
            <a:rPr lang="en-US" dirty="0"/>
            <a:t> </a:t>
          </a:r>
          <a:r>
            <a:rPr lang="en-US" dirty="0" err="1"/>
            <a:t>đặc</a:t>
          </a:r>
          <a:r>
            <a:rPr lang="en-US" dirty="0"/>
            <a:t> </a:t>
          </a:r>
          <a:r>
            <a:rPr lang="en-US" dirty="0" err="1"/>
            <a:t>trưng</a:t>
          </a:r>
          <a:endParaRPr lang="en-US" dirty="0"/>
        </a:p>
      </dgm:t>
    </dgm:pt>
    <dgm:pt modelId="{E7C14CFE-DF59-4B5C-88DC-BCAA3DF0A6D9}" type="parTrans" cxnId="{624EA136-7E7B-4BC5-A3E3-12AEF801D93E}">
      <dgm:prSet/>
      <dgm:spPr/>
      <dgm:t>
        <a:bodyPr/>
        <a:lstStyle/>
        <a:p>
          <a:endParaRPr lang="en-US"/>
        </a:p>
      </dgm:t>
    </dgm:pt>
    <dgm:pt modelId="{88EA32EF-09AA-4619-BB80-A4088A913FD4}" type="sibTrans" cxnId="{624EA136-7E7B-4BC5-A3E3-12AEF801D93E}">
      <dgm:prSet/>
      <dgm:spPr/>
      <dgm:t>
        <a:bodyPr/>
        <a:lstStyle/>
        <a:p>
          <a:endParaRPr lang="en-US"/>
        </a:p>
      </dgm:t>
    </dgm:pt>
    <dgm:pt modelId="{99530D29-4BB6-4F46-A096-E8C89BD59916}">
      <dgm:prSet phldrT="[Text]"/>
      <dgm:spPr>
        <a:solidFill>
          <a:srgbClr val="5B9BD5"/>
        </a:solidFill>
      </dgm:spPr>
      <dgm:t>
        <a:bodyPr/>
        <a:lstStyle/>
        <a:p>
          <a:r>
            <a:rPr lang="en-US" dirty="0" err="1"/>
            <a:t>Trích</a:t>
          </a:r>
          <a:r>
            <a:rPr lang="en-US" dirty="0"/>
            <a:t> </a:t>
          </a:r>
          <a:r>
            <a:rPr lang="en-US" dirty="0" err="1"/>
            <a:t>xuất</a:t>
          </a:r>
          <a:r>
            <a:rPr lang="en-US" dirty="0"/>
            <a:t> </a:t>
          </a:r>
          <a:r>
            <a:rPr lang="en-US" dirty="0" err="1"/>
            <a:t>đặc</a:t>
          </a:r>
          <a:r>
            <a:rPr lang="en-US" dirty="0"/>
            <a:t> </a:t>
          </a:r>
          <a:r>
            <a:rPr lang="en-US" dirty="0" err="1"/>
            <a:t>trưng</a:t>
          </a:r>
          <a:endParaRPr lang="en-US" dirty="0"/>
        </a:p>
      </dgm:t>
    </dgm:pt>
    <dgm:pt modelId="{DC2C119B-FE29-4D9E-81B6-150523CAF1C2}" type="parTrans" cxnId="{2B36C8EC-5CF3-4770-87C7-D0FEDE55F334}">
      <dgm:prSet/>
      <dgm:spPr/>
      <dgm:t>
        <a:bodyPr/>
        <a:lstStyle/>
        <a:p>
          <a:endParaRPr lang="en-US"/>
        </a:p>
      </dgm:t>
    </dgm:pt>
    <dgm:pt modelId="{1724CEEA-8A0C-473D-A7FB-609450A848CD}" type="sibTrans" cxnId="{2B36C8EC-5CF3-4770-87C7-D0FEDE55F334}">
      <dgm:prSet/>
      <dgm:spPr/>
      <dgm:t>
        <a:bodyPr/>
        <a:lstStyle/>
        <a:p>
          <a:endParaRPr lang="en-US"/>
        </a:p>
      </dgm:t>
    </dgm:pt>
    <dgm:pt modelId="{5A9667E5-D08A-4963-8C29-57629383B0F1}">
      <dgm:prSet phldrT="[Text]"/>
      <dgm:spPr>
        <a:solidFill>
          <a:srgbClr val="5B9BD5"/>
        </a:solidFill>
      </dgm:spPr>
      <dgm:t>
        <a:bodyPr/>
        <a:lstStyle/>
        <a:p>
          <a:r>
            <a:rPr lang="en-US" dirty="0" err="1"/>
            <a:t>Chuẩn</a:t>
          </a:r>
          <a:r>
            <a:rPr lang="en-US" dirty="0"/>
            <a:t> </a:t>
          </a:r>
          <a:r>
            <a:rPr lang="en-US" dirty="0" err="1"/>
            <a:t>hóa</a:t>
          </a:r>
          <a:endParaRPr lang="en-US" dirty="0"/>
        </a:p>
      </dgm:t>
    </dgm:pt>
    <dgm:pt modelId="{50A563EC-E936-4E7E-88C1-36E7BE654454}" type="parTrans" cxnId="{35B8A3C6-3FEC-4A3D-8C93-7BB429F4BAFC}">
      <dgm:prSet/>
      <dgm:spPr/>
      <dgm:t>
        <a:bodyPr/>
        <a:lstStyle/>
        <a:p>
          <a:endParaRPr lang="en-US"/>
        </a:p>
      </dgm:t>
    </dgm:pt>
    <dgm:pt modelId="{4C761F0E-F57F-4BBC-9BB4-37350021E434}" type="sibTrans" cxnId="{35B8A3C6-3FEC-4A3D-8C93-7BB429F4BAFC}">
      <dgm:prSet/>
      <dgm:spPr/>
      <dgm:t>
        <a:bodyPr/>
        <a:lstStyle/>
        <a:p>
          <a:endParaRPr lang="en-US"/>
        </a:p>
      </dgm:t>
    </dgm:pt>
    <dgm:pt modelId="{EB23D49E-4804-4C35-8B52-9E2E0697A99C}">
      <dgm:prSet phldrT="[Text]"/>
      <dgm:spPr>
        <a:solidFill>
          <a:srgbClr val="5B9BD5"/>
        </a:solidFill>
      </dgm:spPr>
      <dgm:t>
        <a:bodyPr/>
        <a:lstStyle/>
        <a:p>
          <a:r>
            <a:rPr lang="en-US" dirty="0" err="1"/>
            <a:t>Phân</a:t>
          </a:r>
          <a:r>
            <a:rPr lang="en-US" dirty="0"/>
            <a:t> </a:t>
          </a:r>
          <a:r>
            <a:rPr lang="en-US" dirty="0" err="1"/>
            <a:t>tách</a:t>
          </a:r>
          <a:endParaRPr lang="en-US" dirty="0"/>
        </a:p>
      </dgm:t>
    </dgm:pt>
    <dgm:pt modelId="{B01D3E6D-DEC0-4B85-AD36-1497AE8A5F8B}" type="parTrans" cxnId="{45BAA732-6B71-42A1-8449-4FCD36C10088}">
      <dgm:prSet/>
      <dgm:spPr/>
      <dgm:t>
        <a:bodyPr/>
        <a:lstStyle/>
        <a:p>
          <a:endParaRPr lang="en-US"/>
        </a:p>
      </dgm:t>
    </dgm:pt>
    <dgm:pt modelId="{B71B9506-0C66-4B92-A28C-A62DE15AA6AA}" type="sibTrans" cxnId="{45BAA732-6B71-42A1-8449-4FCD36C10088}">
      <dgm:prSet/>
      <dgm:spPr/>
      <dgm:t>
        <a:bodyPr/>
        <a:lstStyle/>
        <a:p>
          <a:endParaRPr lang="en-US"/>
        </a:p>
      </dgm:t>
    </dgm:pt>
    <dgm:pt modelId="{93622339-CFAB-4B4B-9ECC-90EB2B75FFD2}">
      <dgm:prSet phldrT="[Text]"/>
      <dgm:spPr>
        <a:solidFill>
          <a:srgbClr val="5B9BD5"/>
        </a:solidFill>
      </dgm:spPr>
      <dgm:t>
        <a:bodyPr/>
        <a:lstStyle/>
        <a:p>
          <a:r>
            <a:rPr lang="en-US" dirty="0" err="1"/>
            <a:t>Gán</a:t>
          </a:r>
          <a:r>
            <a:rPr lang="en-US" dirty="0"/>
            <a:t> </a:t>
          </a:r>
          <a:r>
            <a:rPr lang="en-US" dirty="0" err="1"/>
            <a:t>nhãn</a:t>
          </a:r>
          <a:endParaRPr lang="en-US" dirty="0"/>
        </a:p>
      </dgm:t>
    </dgm:pt>
    <dgm:pt modelId="{15158915-A650-499F-8EE3-9F2CB6073B32}" type="parTrans" cxnId="{CD066D74-CC13-44F5-9880-AFA2BC988A85}">
      <dgm:prSet/>
      <dgm:spPr/>
      <dgm:t>
        <a:bodyPr/>
        <a:lstStyle/>
        <a:p>
          <a:endParaRPr lang="en-US"/>
        </a:p>
      </dgm:t>
    </dgm:pt>
    <dgm:pt modelId="{A13EDB5C-AEDF-4347-BFC1-9E9A6BFBF5B5}" type="sibTrans" cxnId="{CD066D74-CC13-44F5-9880-AFA2BC988A85}">
      <dgm:prSet/>
      <dgm:spPr/>
      <dgm:t>
        <a:bodyPr/>
        <a:lstStyle/>
        <a:p>
          <a:endParaRPr lang="en-US"/>
        </a:p>
      </dgm:t>
    </dgm:pt>
    <dgm:pt modelId="{87E14D57-82FA-46D1-B7C7-161F34642563}" type="pres">
      <dgm:prSet presAssocID="{3F4DB09E-BB50-493F-B044-DF27331B4F40}" presName="Name0" presStyleCnt="0">
        <dgm:presLayoutVars>
          <dgm:dir/>
          <dgm:resizeHandles val="exact"/>
        </dgm:presLayoutVars>
      </dgm:prSet>
      <dgm:spPr/>
    </dgm:pt>
    <dgm:pt modelId="{2A9ACB51-863F-460A-A919-EBB4B6275CD2}" type="pres">
      <dgm:prSet presAssocID="{2C7A426F-ACFE-4B04-9554-8D354E3BCCA6}" presName="node" presStyleLbl="node1" presStyleIdx="0" presStyleCnt="6">
        <dgm:presLayoutVars>
          <dgm:bulletEnabled val="1"/>
        </dgm:presLayoutVars>
      </dgm:prSet>
      <dgm:spPr/>
    </dgm:pt>
    <dgm:pt modelId="{5038D32D-31DA-4539-84C4-C8C04C22EAC6}" type="pres">
      <dgm:prSet presAssocID="{5EEAC541-E93E-48C3-B857-0734FE3051F7}" presName="sibTrans" presStyleLbl="sibTrans2D1" presStyleIdx="0" presStyleCnt="5"/>
      <dgm:spPr/>
    </dgm:pt>
    <dgm:pt modelId="{E190CBE5-CC16-4578-A2C9-2873B5514B5D}" type="pres">
      <dgm:prSet presAssocID="{5EEAC541-E93E-48C3-B857-0734FE3051F7}" presName="connectorText" presStyleLbl="sibTrans2D1" presStyleIdx="0" presStyleCnt="5"/>
      <dgm:spPr/>
    </dgm:pt>
    <dgm:pt modelId="{DF8A5A17-D27E-49D3-B9BB-1BDF64FB3CA5}" type="pres">
      <dgm:prSet presAssocID="{C2FC9AD5-6220-4FDE-A0C1-247C1AD1D0CA}" presName="node" presStyleLbl="node1" presStyleIdx="1" presStyleCnt="6">
        <dgm:presLayoutVars>
          <dgm:bulletEnabled val="1"/>
        </dgm:presLayoutVars>
      </dgm:prSet>
      <dgm:spPr/>
    </dgm:pt>
    <dgm:pt modelId="{CC9FECE5-0F79-4BE3-8778-E44F3EB9F8B2}" type="pres">
      <dgm:prSet presAssocID="{88EA32EF-09AA-4619-BB80-A4088A913FD4}" presName="sibTrans" presStyleLbl="sibTrans2D1" presStyleIdx="1" presStyleCnt="5"/>
      <dgm:spPr/>
    </dgm:pt>
    <dgm:pt modelId="{464B2081-FF10-467A-AA4D-3E86085DE2FB}" type="pres">
      <dgm:prSet presAssocID="{88EA32EF-09AA-4619-BB80-A4088A913FD4}" presName="connectorText" presStyleLbl="sibTrans2D1" presStyleIdx="1" presStyleCnt="5"/>
      <dgm:spPr/>
    </dgm:pt>
    <dgm:pt modelId="{1B648843-DD86-4C1A-BF0E-AD4CFABC2E7C}" type="pres">
      <dgm:prSet presAssocID="{99530D29-4BB6-4F46-A096-E8C89BD59916}" presName="node" presStyleLbl="node1" presStyleIdx="2" presStyleCnt="6">
        <dgm:presLayoutVars>
          <dgm:bulletEnabled val="1"/>
        </dgm:presLayoutVars>
      </dgm:prSet>
      <dgm:spPr/>
    </dgm:pt>
    <dgm:pt modelId="{F6C73B8B-6E4E-4883-9EA3-4D42D8A556DA}" type="pres">
      <dgm:prSet presAssocID="{1724CEEA-8A0C-473D-A7FB-609450A848CD}" presName="sibTrans" presStyleLbl="sibTrans2D1" presStyleIdx="2" presStyleCnt="5"/>
      <dgm:spPr/>
    </dgm:pt>
    <dgm:pt modelId="{AEEBA3F6-C95B-4547-911E-E708B317BD7E}" type="pres">
      <dgm:prSet presAssocID="{1724CEEA-8A0C-473D-A7FB-609450A848CD}" presName="connectorText" presStyleLbl="sibTrans2D1" presStyleIdx="2" presStyleCnt="5"/>
      <dgm:spPr/>
    </dgm:pt>
    <dgm:pt modelId="{C9DCE116-4FDF-4FCD-ACB8-6B22EA23C1DE}" type="pres">
      <dgm:prSet presAssocID="{93622339-CFAB-4B4B-9ECC-90EB2B75FFD2}" presName="node" presStyleLbl="node1" presStyleIdx="3" presStyleCnt="6">
        <dgm:presLayoutVars>
          <dgm:bulletEnabled val="1"/>
        </dgm:presLayoutVars>
      </dgm:prSet>
      <dgm:spPr/>
    </dgm:pt>
    <dgm:pt modelId="{AD34C444-2F8A-42C9-98D6-D1EC6B4E7971}" type="pres">
      <dgm:prSet presAssocID="{A13EDB5C-AEDF-4347-BFC1-9E9A6BFBF5B5}" presName="sibTrans" presStyleLbl="sibTrans2D1" presStyleIdx="3" presStyleCnt="5"/>
      <dgm:spPr/>
    </dgm:pt>
    <dgm:pt modelId="{E6341AFB-BF7A-4798-BABB-3429118C67E9}" type="pres">
      <dgm:prSet presAssocID="{A13EDB5C-AEDF-4347-BFC1-9E9A6BFBF5B5}" presName="connectorText" presStyleLbl="sibTrans2D1" presStyleIdx="3" presStyleCnt="5"/>
      <dgm:spPr/>
    </dgm:pt>
    <dgm:pt modelId="{0ED2FA46-F916-445A-BC09-3C423112D96D}" type="pres">
      <dgm:prSet presAssocID="{5A9667E5-D08A-4963-8C29-57629383B0F1}" presName="node" presStyleLbl="node1" presStyleIdx="4" presStyleCnt="6">
        <dgm:presLayoutVars>
          <dgm:bulletEnabled val="1"/>
        </dgm:presLayoutVars>
      </dgm:prSet>
      <dgm:spPr/>
    </dgm:pt>
    <dgm:pt modelId="{4A85DAD7-99AF-4BEC-89B1-099ECA26D203}" type="pres">
      <dgm:prSet presAssocID="{4C761F0E-F57F-4BBC-9BB4-37350021E434}" presName="sibTrans" presStyleLbl="sibTrans2D1" presStyleIdx="4" presStyleCnt="5"/>
      <dgm:spPr/>
    </dgm:pt>
    <dgm:pt modelId="{7CAA4F98-F4B6-42A8-BDAC-A6FC3C94EF14}" type="pres">
      <dgm:prSet presAssocID="{4C761F0E-F57F-4BBC-9BB4-37350021E434}" presName="connectorText" presStyleLbl="sibTrans2D1" presStyleIdx="4" presStyleCnt="5"/>
      <dgm:spPr/>
    </dgm:pt>
    <dgm:pt modelId="{D140F7A1-33F0-4735-930A-904C963630F1}" type="pres">
      <dgm:prSet presAssocID="{EB23D49E-4804-4C35-8B52-9E2E0697A99C}" presName="node" presStyleLbl="node1" presStyleIdx="5" presStyleCnt="6">
        <dgm:presLayoutVars>
          <dgm:bulletEnabled val="1"/>
        </dgm:presLayoutVars>
      </dgm:prSet>
      <dgm:spPr/>
    </dgm:pt>
  </dgm:ptLst>
  <dgm:cxnLst>
    <dgm:cxn modelId="{E4D73705-92F6-4439-A2BE-A2509F7AE3A5}" type="presOf" srcId="{5EEAC541-E93E-48C3-B857-0734FE3051F7}" destId="{5038D32D-31DA-4539-84C4-C8C04C22EAC6}" srcOrd="0" destOrd="0" presId="urn:microsoft.com/office/officeart/2005/8/layout/process1"/>
    <dgm:cxn modelId="{3F697713-195B-47F8-BD60-82F19FFAD2B3}" type="presOf" srcId="{88EA32EF-09AA-4619-BB80-A4088A913FD4}" destId="{CC9FECE5-0F79-4BE3-8778-E44F3EB9F8B2}" srcOrd="0" destOrd="0" presId="urn:microsoft.com/office/officeart/2005/8/layout/process1"/>
    <dgm:cxn modelId="{5D374014-8F55-49B0-9307-A5E432582A86}" type="presOf" srcId="{2C7A426F-ACFE-4B04-9554-8D354E3BCCA6}" destId="{2A9ACB51-863F-460A-A919-EBB4B6275CD2}" srcOrd="0" destOrd="0" presId="urn:microsoft.com/office/officeart/2005/8/layout/process1"/>
    <dgm:cxn modelId="{3056D61C-9F0D-4491-AEBF-4DC3DAA0C5F3}" type="presOf" srcId="{4C761F0E-F57F-4BBC-9BB4-37350021E434}" destId="{4A85DAD7-99AF-4BEC-89B1-099ECA26D203}" srcOrd="0" destOrd="0" presId="urn:microsoft.com/office/officeart/2005/8/layout/process1"/>
    <dgm:cxn modelId="{45BAA732-6B71-42A1-8449-4FCD36C10088}" srcId="{3F4DB09E-BB50-493F-B044-DF27331B4F40}" destId="{EB23D49E-4804-4C35-8B52-9E2E0697A99C}" srcOrd="5" destOrd="0" parTransId="{B01D3E6D-DEC0-4B85-AD36-1497AE8A5F8B}" sibTransId="{B71B9506-0C66-4B92-A28C-A62DE15AA6AA}"/>
    <dgm:cxn modelId="{A4EA5634-3FAA-4368-BB9C-195FFBC78543}" type="presOf" srcId="{A13EDB5C-AEDF-4347-BFC1-9E9A6BFBF5B5}" destId="{E6341AFB-BF7A-4798-BABB-3429118C67E9}" srcOrd="1" destOrd="0" presId="urn:microsoft.com/office/officeart/2005/8/layout/process1"/>
    <dgm:cxn modelId="{624EA136-7E7B-4BC5-A3E3-12AEF801D93E}" srcId="{3F4DB09E-BB50-493F-B044-DF27331B4F40}" destId="{C2FC9AD5-6220-4FDE-A0C1-247C1AD1D0CA}" srcOrd="1" destOrd="0" parTransId="{E7C14CFE-DF59-4B5C-88DC-BCAA3DF0A6D9}" sibTransId="{88EA32EF-09AA-4619-BB80-A4088A913FD4}"/>
    <dgm:cxn modelId="{001D793D-483C-4399-BF74-95EEE9FD1570}" type="presOf" srcId="{99530D29-4BB6-4F46-A096-E8C89BD59916}" destId="{1B648843-DD86-4C1A-BF0E-AD4CFABC2E7C}" srcOrd="0" destOrd="0" presId="urn:microsoft.com/office/officeart/2005/8/layout/process1"/>
    <dgm:cxn modelId="{E2C19A63-5DC0-407C-A9C0-A5DF215CA104}" srcId="{3F4DB09E-BB50-493F-B044-DF27331B4F40}" destId="{2C7A426F-ACFE-4B04-9554-8D354E3BCCA6}" srcOrd="0" destOrd="0" parTransId="{B4E3DA07-1F03-4539-80BD-7166F435E36D}" sibTransId="{5EEAC541-E93E-48C3-B857-0734FE3051F7}"/>
    <dgm:cxn modelId="{9FC15B49-7C65-473B-8B05-F0DDF0103988}" type="presOf" srcId="{1724CEEA-8A0C-473D-A7FB-609450A848CD}" destId="{F6C73B8B-6E4E-4883-9EA3-4D42D8A556DA}" srcOrd="0" destOrd="0" presId="urn:microsoft.com/office/officeart/2005/8/layout/process1"/>
    <dgm:cxn modelId="{C31C046F-DAB9-441F-B87D-F2AA7E904499}" type="presOf" srcId="{EB23D49E-4804-4C35-8B52-9E2E0697A99C}" destId="{D140F7A1-33F0-4735-930A-904C963630F1}" srcOrd="0" destOrd="0" presId="urn:microsoft.com/office/officeart/2005/8/layout/process1"/>
    <dgm:cxn modelId="{CD066D74-CC13-44F5-9880-AFA2BC988A85}" srcId="{3F4DB09E-BB50-493F-B044-DF27331B4F40}" destId="{93622339-CFAB-4B4B-9ECC-90EB2B75FFD2}" srcOrd="3" destOrd="0" parTransId="{15158915-A650-499F-8EE3-9F2CB6073B32}" sibTransId="{A13EDB5C-AEDF-4347-BFC1-9E9A6BFBF5B5}"/>
    <dgm:cxn modelId="{7CD2B6B4-5245-4DBC-AC3C-846933C2F14D}" type="presOf" srcId="{3F4DB09E-BB50-493F-B044-DF27331B4F40}" destId="{87E14D57-82FA-46D1-B7C7-161F34642563}" srcOrd="0" destOrd="0" presId="urn:microsoft.com/office/officeart/2005/8/layout/process1"/>
    <dgm:cxn modelId="{75475BB5-0EC8-4CD6-859B-76C0EACDAFC9}" type="presOf" srcId="{4C761F0E-F57F-4BBC-9BB4-37350021E434}" destId="{7CAA4F98-F4B6-42A8-BDAC-A6FC3C94EF14}" srcOrd="1" destOrd="0" presId="urn:microsoft.com/office/officeart/2005/8/layout/process1"/>
    <dgm:cxn modelId="{853D8DB8-B1D7-419D-A652-AA29C1CB5AE5}" type="presOf" srcId="{88EA32EF-09AA-4619-BB80-A4088A913FD4}" destId="{464B2081-FF10-467A-AA4D-3E86085DE2FB}" srcOrd="1" destOrd="0" presId="urn:microsoft.com/office/officeart/2005/8/layout/process1"/>
    <dgm:cxn modelId="{70AE8EB9-DF5E-48A6-883B-D47C53F94803}" type="presOf" srcId="{93622339-CFAB-4B4B-9ECC-90EB2B75FFD2}" destId="{C9DCE116-4FDF-4FCD-ACB8-6B22EA23C1DE}" srcOrd="0" destOrd="0" presId="urn:microsoft.com/office/officeart/2005/8/layout/process1"/>
    <dgm:cxn modelId="{A3930FC0-8F7E-4984-AA06-03C33358FACE}" type="presOf" srcId="{C2FC9AD5-6220-4FDE-A0C1-247C1AD1D0CA}" destId="{DF8A5A17-D27E-49D3-B9BB-1BDF64FB3CA5}" srcOrd="0" destOrd="0" presId="urn:microsoft.com/office/officeart/2005/8/layout/process1"/>
    <dgm:cxn modelId="{FF27A3C4-25CC-4DB9-A616-C831A72A8830}" type="presOf" srcId="{5EEAC541-E93E-48C3-B857-0734FE3051F7}" destId="{E190CBE5-CC16-4578-A2C9-2873B5514B5D}" srcOrd="1" destOrd="0" presId="urn:microsoft.com/office/officeart/2005/8/layout/process1"/>
    <dgm:cxn modelId="{35B8A3C6-3FEC-4A3D-8C93-7BB429F4BAFC}" srcId="{3F4DB09E-BB50-493F-B044-DF27331B4F40}" destId="{5A9667E5-D08A-4963-8C29-57629383B0F1}" srcOrd="4" destOrd="0" parTransId="{50A563EC-E936-4E7E-88C1-36E7BE654454}" sibTransId="{4C761F0E-F57F-4BBC-9BB4-37350021E434}"/>
    <dgm:cxn modelId="{51DAB2D2-2FAA-4307-8AA9-D09F35100668}" type="presOf" srcId="{A13EDB5C-AEDF-4347-BFC1-9E9A6BFBF5B5}" destId="{AD34C444-2F8A-42C9-98D6-D1EC6B4E7971}" srcOrd="0" destOrd="0" presId="urn:microsoft.com/office/officeart/2005/8/layout/process1"/>
    <dgm:cxn modelId="{2B36C8EC-5CF3-4770-87C7-D0FEDE55F334}" srcId="{3F4DB09E-BB50-493F-B044-DF27331B4F40}" destId="{99530D29-4BB6-4F46-A096-E8C89BD59916}" srcOrd="2" destOrd="0" parTransId="{DC2C119B-FE29-4D9E-81B6-150523CAF1C2}" sibTransId="{1724CEEA-8A0C-473D-A7FB-609450A848CD}"/>
    <dgm:cxn modelId="{E6A0D5EF-7829-47A0-81BB-7E3F235E44FB}" type="presOf" srcId="{1724CEEA-8A0C-473D-A7FB-609450A848CD}" destId="{AEEBA3F6-C95B-4547-911E-E708B317BD7E}" srcOrd="1" destOrd="0" presId="urn:microsoft.com/office/officeart/2005/8/layout/process1"/>
    <dgm:cxn modelId="{2AF601F9-5B0B-4E08-8495-6B65EBD84FB2}" type="presOf" srcId="{5A9667E5-D08A-4963-8C29-57629383B0F1}" destId="{0ED2FA46-F916-445A-BC09-3C423112D96D}" srcOrd="0" destOrd="0" presId="urn:microsoft.com/office/officeart/2005/8/layout/process1"/>
    <dgm:cxn modelId="{D0FC4626-BD1F-4809-9FDB-67A1631A81F2}" type="presParOf" srcId="{87E14D57-82FA-46D1-B7C7-161F34642563}" destId="{2A9ACB51-863F-460A-A919-EBB4B6275CD2}" srcOrd="0" destOrd="0" presId="urn:microsoft.com/office/officeart/2005/8/layout/process1"/>
    <dgm:cxn modelId="{6788983F-7085-49C2-A60D-362B548715D8}" type="presParOf" srcId="{87E14D57-82FA-46D1-B7C7-161F34642563}" destId="{5038D32D-31DA-4539-84C4-C8C04C22EAC6}" srcOrd="1" destOrd="0" presId="urn:microsoft.com/office/officeart/2005/8/layout/process1"/>
    <dgm:cxn modelId="{BE2752D4-27C1-4DA5-89FF-933BFAE09466}" type="presParOf" srcId="{5038D32D-31DA-4539-84C4-C8C04C22EAC6}" destId="{E190CBE5-CC16-4578-A2C9-2873B5514B5D}" srcOrd="0" destOrd="0" presId="urn:microsoft.com/office/officeart/2005/8/layout/process1"/>
    <dgm:cxn modelId="{19221979-B142-4C72-9974-7E4E2977AD37}" type="presParOf" srcId="{87E14D57-82FA-46D1-B7C7-161F34642563}" destId="{DF8A5A17-D27E-49D3-B9BB-1BDF64FB3CA5}" srcOrd="2" destOrd="0" presId="urn:microsoft.com/office/officeart/2005/8/layout/process1"/>
    <dgm:cxn modelId="{E1AA3772-204E-4105-91A2-269A90611D44}" type="presParOf" srcId="{87E14D57-82FA-46D1-B7C7-161F34642563}" destId="{CC9FECE5-0F79-4BE3-8778-E44F3EB9F8B2}" srcOrd="3" destOrd="0" presId="urn:microsoft.com/office/officeart/2005/8/layout/process1"/>
    <dgm:cxn modelId="{10350FE7-C4D3-4C91-9F19-28416750EE87}" type="presParOf" srcId="{CC9FECE5-0F79-4BE3-8778-E44F3EB9F8B2}" destId="{464B2081-FF10-467A-AA4D-3E86085DE2FB}" srcOrd="0" destOrd="0" presId="urn:microsoft.com/office/officeart/2005/8/layout/process1"/>
    <dgm:cxn modelId="{A9375788-594B-4743-ADE7-F86831E4AAFC}" type="presParOf" srcId="{87E14D57-82FA-46D1-B7C7-161F34642563}" destId="{1B648843-DD86-4C1A-BF0E-AD4CFABC2E7C}" srcOrd="4" destOrd="0" presId="urn:microsoft.com/office/officeart/2005/8/layout/process1"/>
    <dgm:cxn modelId="{6A2A4A22-C3DC-4D91-AE82-E6D2B095D925}" type="presParOf" srcId="{87E14D57-82FA-46D1-B7C7-161F34642563}" destId="{F6C73B8B-6E4E-4883-9EA3-4D42D8A556DA}" srcOrd="5" destOrd="0" presId="urn:microsoft.com/office/officeart/2005/8/layout/process1"/>
    <dgm:cxn modelId="{B9F97B12-15E9-4AF1-8D1B-F66562AA1B03}" type="presParOf" srcId="{F6C73B8B-6E4E-4883-9EA3-4D42D8A556DA}" destId="{AEEBA3F6-C95B-4547-911E-E708B317BD7E}" srcOrd="0" destOrd="0" presId="urn:microsoft.com/office/officeart/2005/8/layout/process1"/>
    <dgm:cxn modelId="{146085AE-52A4-4737-8C24-0DBA6EC28B5B}" type="presParOf" srcId="{87E14D57-82FA-46D1-B7C7-161F34642563}" destId="{C9DCE116-4FDF-4FCD-ACB8-6B22EA23C1DE}" srcOrd="6" destOrd="0" presId="urn:microsoft.com/office/officeart/2005/8/layout/process1"/>
    <dgm:cxn modelId="{FF9FDF3D-0058-492D-994A-5F5D9BBB0B3E}" type="presParOf" srcId="{87E14D57-82FA-46D1-B7C7-161F34642563}" destId="{AD34C444-2F8A-42C9-98D6-D1EC6B4E7971}" srcOrd="7" destOrd="0" presId="urn:microsoft.com/office/officeart/2005/8/layout/process1"/>
    <dgm:cxn modelId="{5E244361-F733-4906-9C65-7075B99AA9EC}" type="presParOf" srcId="{AD34C444-2F8A-42C9-98D6-D1EC6B4E7971}" destId="{E6341AFB-BF7A-4798-BABB-3429118C67E9}" srcOrd="0" destOrd="0" presId="urn:microsoft.com/office/officeart/2005/8/layout/process1"/>
    <dgm:cxn modelId="{97A315AE-056B-4AA8-ABC6-3514E5150A77}" type="presParOf" srcId="{87E14D57-82FA-46D1-B7C7-161F34642563}" destId="{0ED2FA46-F916-445A-BC09-3C423112D96D}" srcOrd="8" destOrd="0" presId="urn:microsoft.com/office/officeart/2005/8/layout/process1"/>
    <dgm:cxn modelId="{71AD8F3D-B94E-4710-8920-10EFEDF9BB74}" type="presParOf" srcId="{87E14D57-82FA-46D1-B7C7-161F34642563}" destId="{4A85DAD7-99AF-4BEC-89B1-099ECA26D203}" srcOrd="9" destOrd="0" presId="urn:microsoft.com/office/officeart/2005/8/layout/process1"/>
    <dgm:cxn modelId="{2452D587-7FEF-4F5E-A9C7-BC2A150AB1DF}" type="presParOf" srcId="{4A85DAD7-99AF-4BEC-89B1-099ECA26D203}" destId="{7CAA4F98-F4B6-42A8-BDAC-A6FC3C94EF14}" srcOrd="0" destOrd="0" presId="urn:microsoft.com/office/officeart/2005/8/layout/process1"/>
    <dgm:cxn modelId="{8D8B0B35-B270-478B-B48D-2C29E7363480}" type="presParOf" srcId="{87E14D57-82FA-46D1-B7C7-161F34642563}" destId="{D140F7A1-33F0-4735-930A-904C963630F1}" srcOrd="10"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A9ACB51-863F-460A-A919-EBB4B6275CD2}">
      <dsp:nvSpPr>
        <dsp:cNvPr id="0" name=""/>
        <dsp:cNvSpPr/>
      </dsp:nvSpPr>
      <dsp:spPr>
        <a:xfrm>
          <a:off x="0" y="591396"/>
          <a:ext cx="1351455" cy="810873"/>
        </a:xfrm>
        <a:prstGeom prst="roundRect">
          <a:avLst>
            <a:gd name="adj" fmla="val 10000"/>
          </a:avLst>
        </a:prstGeom>
        <a:solidFill>
          <a:srgbClr val="5B9BD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err="1"/>
            <a:t>Làm</a:t>
          </a:r>
          <a:r>
            <a:rPr lang="en-US" sz="2100" kern="1200" dirty="0"/>
            <a:t> </a:t>
          </a:r>
          <a:r>
            <a:rPr lang="en-US" sz="2100" kern="1200" dirty="0" err="1"/>
            <a:t>sạch</a:t>
          </a:r>
          <a:endParaRPr lang="en-US" sz="2100" kern="1200" dirty="0"/>
        </a:p>
      </dsp:txBody>
      <dsp:txXfrm>
        <a:off x="23750" y="615146"/>
        <a:ext cx="1303955" cy="763373"/>
      </dsp:txXfrm>
    </dsp:sp>
    <dsp:sp modelId="{5038D32D-31DA-4539-84C4-C8C04C22EAC6}">
      <dsp:nvSpPr>
        <dsp:cNvPr id="0" name=""/>
        <dsp:cNvSpPr/>
      </dsp:nvSpPr>
      <dsp:spPr>
        <a:xfrm>
          <a:off x="1486600" y="829252"/>
          <a:ext cx="286508" cy="33516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1486600" y="896284"/>
        <a:ext cx="200556" cy="201096"/>
      </dsp:txXfrm>
    </dsp:sp>
    <dsp:sp modelId="{DF8A5A17-D27E-49D3-B9BB-1BDF64FB3CA5}">
      <dsp:nvSpPr>
        <dsp:cNvPr id="0" name=""/>
        <dsp:cNvSpPr/>
      </dsp:nvSpPr>
      <dsp:spPr>
        <a:xfrm>
          <a:off x="1892037" y="591396"/>
          <a:ext cx="1351455" cy="810873"/>
        </a:xfrm>
        <a:prstGeom prst="roundRect">
          <a:avLst>
            <a:gd name="adj" fmla="val 10000"/>
          </a:avLst>
        </a:prstGeom>
        <a:solidFill>
          <a:srgbClr val="5B9BD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err="1"/>
            <a:t>Lựa</a:t>
          </a:r>
          <a:r>
            <a:rPr lang="en-US" sz="2100" kern="1200" dirty="0"/>
            <a:t> </a:t>
          </a:r>
          <a:r>
            <a:rPr lang="en-US" sz="2100" kern="1200" dirty="0" err="1"/>
            <a:t>chọn</a:t>
          </a:r>
          <a:r>
            <a:rPr lang="en-US" sz="2100" kern="1200" dirty="0"/>
            <a:t> </a:t>
          </a:r>
          <a:r>
            <a:rPr lang="en-US" sz="2100" kern="1200" dirty="0" err="1"/>
            <a:t>đặc</a:t>
          </a:r>
          <a:r>
            <a:rPr lang="en-US" sz="2100" kern="1200" dirty="0"/>
            <a:t> </a:t>
          </a:r>
          <a:r>
            <a:rPr lang="en-US" sz="2100" kern="1200" dirty="0" err="1"/>
            <a:t>trưng</a:t>
          </a:r>
          <a:endParaRPr lang="en-US" sz="2100" kern="1200" dirty="0"/>
        </a:p>
      </dsp:txBody>
      <dsp:txXfrm>
        <a:off x="1915787" y="615146"/>
        <a:ext cx="1303955" cy="763373"/>
      </dsp:txXfrm>
    </dsp:sp>
    <dsp:sp modelId="{CC9FECE5-0F79-4BE3-8778-E44F3EB9F8B2}">
      <dsp:nvSpPr>
        <dsp:cNvPr id="0" name=""/>
        <dsp:cNvSpPr/>
      </dsp:nvSpPr>
      <dsp:spPr>
        <a:xfrm>
          <a:off x="3378638" y="829252"/>
          <a:ext cx="286508" cy="33516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3378638" y="896284"/>
        <a:ext cx="200556" cy="201096"/>
      </dsp:txXfrm>
    </dsp:sp>
    <dsp:sp modelId="{1B648843-DD86-4C1A-BF0E-AD4CFABC2E7C}">
      <dsp:nvSpPr>
        <dsp:cNvPr id="0" name=""/>
        <dsp:cNvSpPr/>
      </dsp:nvSpPr>
      <dsp:spPr>
        <a:xfrm>
          <a:off x="3784074" y="591396"/>
          <a:ext cx="1351455" cy="810873"/>
        </a:xfrm>
        <a:prstGeom prst="roundRect">
          <a:avLst>
            <a:gd name="adj" fmla="val 10000"/>
          </a:avLst>
        </a:prstGeom>
        <a:solidFill>
          <a:srgbClr val="5B9BD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err="1"/>
            <a:t>Trích</a:t>
          </a:r>
          <a:r>
            <a:rPr lang="en-US" sz="2100" kern="1200" dirty="0"/>
            <a:t> </a:t>
          </a:r>
          <a:r>
            <a:rPr lang="en-US" sz="2100" kern="1200" dirty="0" err="1"/>
            <a:t>xuất</a:t>
          </a:r>
          <a:r>
            <a:rPr lang="en-US" sz="2100" kern="1200" dirty="0"/>
            <a:t> </a:t>
          </a:r>
          <a:r>
            <a:rPr lang="en-US" sz="2100" kern="1200" dirty="0" err="1"/>
            <a:t>đặc</a:t>
          </a:r>
          <a:r>
            <a:rPr lang="en-US" sz="2100" kern="1200" dirty="0"/>
            <a:t> </a:t>
          </a:r>
          <a:r>
            <a:rPr lang="en-US" sz="2100" kern="1200" dirty="0" err="1"/>
            <a:t>trưng</a:t>
          </a:r>
          <a:endParaRPr lang="en-US" sz="2100" kern="1200" dirty="0"/>
        </a:p>
      </dsp:txBody>
      <dsp:txXfrm>
        <a:off x="3807824" y="615146"/>
        <a:ext cx="1303955" cy="763373"/>
      </dsp:txXfrm>
    </dsp:sp>
    <dsp:sp modelId="{F6C73B8B-6E4E-4883-9EA3-4D42D8A556DA}">
      <dsp:nvSpPr>
        <dsp:cNvPr id="0" name=""/>
        <dsp:cNvSpPr/>
      </dsp:nvSpPr>
      <dsp:spPr>
        <a:xfrm>
          <a:off x="5270675" y="829252"/>
          <a:ext cx="286508" cy="33516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5270675" y="896284"/>
        <a:ext cx="200556" cy="201096"/>
      </dsp:txXfrm>
    </dsp:sp>
    <dsp:sp modelId="{C9DCE116-4FDF-4FCD-ACB8-6B22EA23C1DE}">
      <dsp:nvSpPr>
        <dsp:cNvPr id="0" name=""/>
        <dsp:cNvSpPr/>
      </dsp:nvSpPr>
      <dsp:spPr>
        <a:xfrm>
          <a:off x="5676112" y="591396"/>
          <a:ext cx="1351455" cy="810873"/>
        </a:xfrm>
        <a:prstGeom prst="roundRect">
          <a:avLst>
            <a:gd name="adj" fmla="val 10000"/>
          </a:avLst>
        </a:prstGeom>
        <a:solidFill>
          <a:srgbClr val="5B9BD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err="1"/>
            <a:t>Gán</a:t>
          </a:r>
          <a:r>
            <a:rPr lang="en-US" sz="2100" kern="1200" dirty="0"/>
            <a:t> </a:t>
          </a:r>
          <a:r>
            <a:rPr lang="en-US" sz="2100" kern="1200" dirty="0" err="1"/>
            <a:t>nhãn</a:t>
          </a:r>
          <a:endParaRPr lang="en-US" sz="2100" kern="1200" dirty="0"/>
        </a:p>
      </dsp:txBody>
      <dsp:txXfrm>
        <a:off x="5699862" y="615146"/>
        <a:ext cx="1303955" cy="763373"/>
      </dsp:txXfrm>
    </dsp:sp>
    <dsp:sp modelId="{AD34C444-2F8A-42C9-98D6-D1EC6B4E7971}">
      <dsp:nvSpPr>
        <dsp:cNvPr id="0" name=""/>
        <dsp:cNvSpPr/>
      </dsp:nvSpPr>
      <dsp:spPr>
        <a:xfrm>
          <a:off x="7162712" y="829252"/>
          <a:ext cx="286508" cy="33516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7162712" y="896284"/>
        <a:ext cx="200556" cy="201096"/>
      </dsp:txXfrm>
    </dsp:sp>
    <dsp:sp modelId="{0ED2FA46-F916-445A-BC09-3C423112D96D}">
      <dsp:nvSpPr>
        <dsp:cNvPr id="0" name=""/>
        <dsp:cNvSpPr/>
      </dsp:nvSpPr>
      <dsp:spPr>
        <a:xfrm>
          <a:off x="7568149" y="591396"/>
          <a:ext cx="1351455" cy="810873"/>
        </a:xfrm>
        <a:prstGeom prst="roundRect">
          <a:avLst>
            <a:gd name="adj" fmla="val 10000"/>
          </a:avLst>
        </a:prstGeom>
        <a:solidFill>
          <a:srgbClr val="5B9BD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err="1"/>
            <a:t>Chuẩn</a:t>
          </a:r>
          <a:r>
            <a:rPr lang="en-US" sz="2100" kern="1200" dirty="0"/>
            <a:t> </a:t>
          </a:r>
          <a:r>
            <a:rPr lang="en-US" sz="2100" kern="1200" dirty="0" err="1"/>
            <a:t>hóa</a:t>
          </a:r>
          <a:endParaRPr lang="en-US" sz="2100" kern="1200" dirty="0"/>
        </a:p>
      </dsp:txBody>
      <dsp:txXfrm>
        <a:off x="7591899" y="615146"/>
        <a:ext cx="1303955" cy="763373"/>
      </dsp:txXfrm>
    </dsp:sp>
    <dsp:sp modelId="{4A85DAD7-99AF-4BEC-89B1-099ECA26D203}">
      <dsp:nvSpPr>
        <dsp:cNvPr id="0" name=""/>
        <dsp:cNvSpPr/>
      </dsp:nvSpPr>
      <dsp:spPr>
        <a:xfrm>
          <a:off x="9054750" y="829252"/>
          <a:ext cx="286508" cy="33516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9054750" y="896284"/>
        <a:ext cx="200556" cy="201096"/>
      </dsp:txXfrm>
    </dsp:sp>
    <dsp:sp modelId="{D140F7A1-33F0-4735-930A-904C963630F1}">
      <dsp:nvSpPr>
        <dsp:cNvPr id="0" name=""/>
        <dsp:cNvSpPr/>
      </dsp:nvSpPr>
      <dsp:spPr>
        <a:xfrm>
          <a:off x="9460186" y="591396"/>
          <a:ext cx="1351455" cy="810873"/>
        </a:xfrm>
        <a:prstGeom prst="roundRect">
          <a:avLst>
            <a:gd name="adj" fmla="val 10000"/>
          </a:avLst>
        </a:prstGeom>
        <a:solidFill>
          <a:srgbClr val="5B9BD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kern="1200" dirty="0" err="1"/>
            <a:t>Phân</a:t>
          </a:r>
          <a:r>
            <a:rPr lang="en-US" sz="2100" kern="1200" dirty="0"/>
            <a:t> </a:t>
          </a:r>
          <a:r>
            <a:rPr lang="en-US" sz="2100" kern="1200" dirty="0" err="1"/>
            <a:t>tách</a:t>
          </a:r>
          <a:endParaRPr lang="en-US" sz="2100" kern="1200" dirty="0"/>
        </a:p>
      </dsp:txBody>
      <dsp:txXfrm>
        <a:off x="9483936" y="615146"/>
        <a:ext cx="1303955" cy="763373"/>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5EAC724-B034-4F10-A9E8-56851A79B80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820872BB-3892-4F66-9266-36ADB83FAD5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8B45424-6BAC-416C-8F6C-5F9DE854A36B}" type="datetimeFigureOut">
              <a:rPr lang="en-US" smtClean="0"/>
              <a:t>8/15/2023</a:t>
            </a:fld>
            <a:endParaRPr lang="en-US"/>
          </a:p>
        </p:txBody>
      </p:sp>
      <p:sp>
        <p:nvSpPr>
          <p:cNvPr id="4" name="Footer Placeholder 3">
            <a:extLst>
              <a:ext uri="{FF2B5EF4-FFF2-40B4-BE49-F238E27FC236}">
                <a16:creationId xmlns:a16="http://schemas.microsoft.com/office/drawing/2014/main" id="{0ACA138F-B9BA-4997-B3C2-DA8B17B6D5B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5EE86FBF-0AC4-4904-8ED7-0BD6E9AC71D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E34D737-83BD-4FDE-8CF3-8BC01E7FCF39}" type="slidenum">
              <a:rPr lang="en-US" smtClean="0"/>
              <a:t>‹#›</a:t>
            </a:fld>
            <a:endParaRPr lang="en-US"/>
          </a:p>
        </p:txBody>
      </p:sp>
    </p:spTree>
    <p:extLst>
      <p:ext uri="{BB962C8B-B14F-4D97-AF65-F5344CB8AC3E}">
        <p14:creationId xmlns:p14="http://schemas.microsoft.com/office/powerpoint/2010/main" val="408907374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733702-C25A-40B9-9167-54BAA79B29B0}" type="datetimeFigureOut">
              <a:rPr lang="en-US" smtClean="0"/>
              <a:t>8/15/2023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2FC7A4-3D1B-482D-8C9D-7642A2CE3076}" type="slidenum">
              <a:rPr lang="en-US" smtClean="0"/>
              <a:t>‹#›</a:t>
            </a:fld>
            <a:endParaRPr lang="en-US"/>
          </a:p>
        </p:txBody>
      </p:sp>
    </p:spTree>
    <p:extLst>
      <p:ext uri="{BB962C8B-B14F-4D97-AF65-F5344CB8AC3E}">
        <p14:creationId xmlns:p14="http://schemas.microsoft.com/office/powerpoint/2010/main" val="3981926534"/>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Kính thưa thầy chủ tịch và các thầy cô trong hội đồng. Em tên là HAC. Hôm nay em xin phép trình bày đề tài tốt nghiệp có tên là [], với sự hướng dẫn của TS Đặng Quang Hiếu và TS Hoàng Phương Chi.</a:t>
            </a:r>
            <a:endParaRPr lang="en-US" dirty="0"/>
          </a:p>
        </p:txBody>
      </p:sp>
      <p:sp>
        <p:nvSpPr>
          <p:cNvPr id="4" name="Slide Number Placeholder 3"/>
          <p:cNvSpPr>
            <a:spLocks noGrp="1"/>
          </p:cNvSpPr>
          <p:nvPr>
            <p:ph type="sldNum" sz="quarter" idx="5"/>
          </p:nvPr>
        </p:nvSpPr>
        <p:spPr/>
        <p:txBody>
          <a:bodyPr/>
          <a:lstStyle/>
          <a:p>
            <a:fld id="{AB2FC7A4-3D1B-482D-8C9D-7642A2CE3076}" type="slidenum">
              <a:rPr lang="en-US" smtClean="0"/>
              <a:t>3</a:t>
            </a:fld>
            <a:endParaRPr lang="en-US"/>
          </a:p>
        </p:txBody>
      </p:sp>
    </p:spTree>
    <p:extLst>
      <p:ext uri="{BB962C8B-B14F-4D97-AF65-F5344CB8AC3E}">
        <p14:creationId xmlns:p14="http://schemas.microsoft.com/office/powerpoint/2010/main" val="2696721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Phần</a:t>
            </a:r>
            <a:r>
              <a:rPr lang="en-US" dirty="0"/>
              <a:t> 1 </a:t>
            </a:r>
            <a:r>
              <a:rPr lang="en-US" dirty="0" err="1"/>
              <a:t>là</a:t>
            </a:r>
            <a:r>
              <a:rPr lang="en-US" dirty="0"/>
              <a:t> </a:t>
            </a:r>
            <a:r>
              <a:rPr lang="en-US" dirty="0" err="1"/>
              <a:t>đặt</a:t>
            </a:r>
            <a:r>
              <a:rPr lang="en-US" dirty="0"/>
              <a:t> </a:t>
            </a:r>
            <a:r>
              <a:rPr lang="en-US" dirty="0" err="1"/>
              <a:t>vấn</a:t>
            </a:r>
            <a:r>
              <a:rPr lang="en-US" dirty="0"/>
              <a:t> </a:t>
            </a:r>
            <a:r>
              <a:rPr lang="en-US" dirty="0" err="1"/>
              <a:t>đề</a:t>
            </a:r>
            <a:r>
              <a:rPr lang="en-US" dirty="0"/>
              <a:t>.</a:t>
            </a:r>
          </a:p>
        </p:txBody>
      </p:sp>
      <p:sp>
        <p:nvSpPr>
          <p:cNvPr id="4" name="Slide Number Placeholder 3"/>
          <p:cNvSpPr>
            <a:spLocks noGrp="1"/>
          </p:cNvSpPr>
          <p:nvPr>
            <p:ph type="sldNum" sz="quarter" idx="5"/>
          </p:nvPr>
        </p:nvSpPr>
        <p:spPr/>
        <p:txBody>
          <a:bodyPr/>
          <a:lstStyle/>
          <a:p>
            <a:fld id="{AB2FC7A4-3D1B-482D-8C9D-7642A2CE3076}" type="slidenum">
              <a:rPr lang="en-US" smtClean="0"/>
              <a:t>12</a:t>
            </a:fld>
            <a:endParaRPr lang="en-US"/>
          </a:p>
        </p:txBody>
      </p:sp>
    </p:spTree>
    <p:extLst>
      <p:ext uri="{BB962C8B-B14F-4D97-AF65-F5344CB8AC3E}">
        <p14:creationId xmlns:p14="http://schemas.microsoft.com/office/powerpoint/2010/main" val="35643079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t>
            </a:r>
            <a:r>
              <a:rPr lang="vi-VN" dirty="0"/>
              <a:t>ơ đồ khối ht</a:t>
            </a:r>
            <a:r>
              <a:rPr lang="en-US" dirty="0"/>
              <a:t> </a:t>
            </a:r>
            <a:r>
              <a:rPr lang="en-US" dirty="0" err="1"/>
              <a:t>của</a:t>
            </a:r>
            <a:r>
              <a:rPr lang="en-US" dirty="0"/>
              <a:t> </a:t>
            </a:r>
            <a:r>
              <a:rPr lang="en-US" dirty="0" err="1"/>
              <a:t>em</a:t>
            </a:r>
            <a:r>
              <a:rPr lang="vi-VN" dirty="0"/>
              <a:t> như hình trên. Bao gồm các khối cơ bản như [], và hai khối chức năng chính là [] và []. Khối cảm biến chứa cảm biến BME688 và khối tiền xử lý tín hiệu. Khối nhận dạng mẫu chứa khối xử lý dữ liệu và mô hình nhận dạng mùi được xây dựng bằng mạng nơ-ron.</a:t>
            </a:r>
          </a:p>
          <a:p>
            <a:r>
              <a:rPr lang="vi-VN" dirty="0"/>
              <a:t>Các đường mũi tên dày là đường tín hiệu điều khiển. Các đường mũi tên mỏng là luồng dữ liệu trong hệ thống.</a:t>
            </a:r>
          </a:p>
          <a:p>
            <a:r>
              <a:rPr lang="vi-VN" dirty="0"/>
              <a:t>Cảm biến truyền thông với khối xử lý bằng giao tiếp SPI hoặc I2C.</a:t>
            </a:r>
          </a:p>
          <a:p>
            <a:r>
              <a:rPr lang="vi-VN" dirty="0"/>
              <a:t>Sesor API là tập hợp các hàm được cung cấp bởi nsx BME để thao tác với cảm biến.</a:t>
            </a:r>
          </a:p>
          <a:p>
            <a:r>
              <a:rPr lang="vi-VN" dirty="0"/>
              <a:t>Đầu vào hệ thống là mùi khí từ môi trường.</a:t>
            </a:r>
          </a:p>
        </p:txBody>
      </p:sp>
      <p:sp>
        <p:nvSpPr>
          <p:cNvPr id="4" name="Slide Number Placeholder 3"/>
          <p:cNvSpPr>
            <a:spLocks noGrp="1"/>
          </p:cNvSpPr>
          <p:nvPr>
            <p:ph type="sldNum" sz="quarter" idx="5"/>
          </p:nvPr>
        </p:nvSpPr>
        <p:spPr/>
        <p:txBody>
          <a:bodyPr/>
          <a:lstStyle/>
          <a:p>
            <a:fld id="{AB2FC7A4-3D1B-482D-8C9D-7642A2CE3076}" type="slidenum">
              <a:rPr lang="en-US" smtClean="0"/>
              <a:t>13</a:t>
            </a:fld>
            <a:endParaRPr lang="en-US"/>
          </a:p>
        </p:txBody>
      </p:sp>
    </p:spTree>
    <p:extLst>
      <p:ext uri="{BB962C8B-B14F-4D97-AF65-F5344CB8AC3E}">
        <p14:creationId xmlns:p14="http://schemas.microsoft.com/office/powerpoint/2010/main" val="27721437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Dựa</a:t>
            </a:r>
            <a:r>
              <a:rPr lang="en-US" dirty="0"/>
              <a:t> </a:t>
            </a:r>
            <a:r>
              <a:rPr lang="en-US" dirty="0" err="1"/>
              <a:t>trên</a:t>
            </a:r>
            <a:r>
              <a:rPr lang="en-US" dirty="0"/>
              <a:t> </a:t>
            </a:r>
            <a:r>
              <a:rPr lang="en-US" dirty="0" err="1"/>
              <a:t>sơ</a:t>
            </a:r>
            <a:r>
              <a:rPr lang="en-US" dirty="0"/>
              <a:t> </a:t>
            </a:r>
            <a:r>
              <a:rPr lang="en-US" dirty="0" err="1"/>
              <a:t>đồ</a:t>
            </a:r>
            <a:r>
              <a:rPr lang="en-US" dirty="0"/>
              <a:t> </a:t>
            </a:r>
            <a:r>
              <a:rPr lang="en-US" dirty="0" err="1"/>
              <a:t>khối</a:t>
            </a:r>
            <a:r>
              <a:rPr lang="en-US" dirty="0"/>
              <a:t>, </a:t>
            </a:r>
            <a:r>
              <a:rPr lang="en-US" dirty="0" err="1"/>
              <a:t>em</a:t>
            </a:r>
            <a:r>
              <a:rPr lang="en-US" dirty="0"/>
              <a:t> </a:t>
            </a:r>
            <a:r>
              <a:rPr lang="en-US" dirty="0" err="1"/>
              <a:t>có</a:t>
            </a:r>
            <a:r>
              <a:rPr lang="en-US" dirty="0"/>
              <a:t> </a:t>
            </a:r>
            <a:r>
              <a:rPr lang="en-US" dirty="0" err="1"/>
              <a:t>kiến</a:t>
            </a:r>
            <a:r>
              <a:rPr lang="en-US" dirty="0"/>
              <a:t> </a:t>
            </a:r>
            <a:r>
              <a:rPr lang="en-US" dirty="0" err="1"/>
              <a:t>trúc</a:t>
            </a:r>
            <a:r>
              <a:rPr lang="en-US" dirty="0"/>
              <a:t> </a:t>
            </a:r>
            <a:r>
              <a:rPr lang="en-US" dirty="0" err="1"/>
              <a:t>ht</a:t>
            </a:r>
            <a:r>
              <a:rPr lang="en-US" dirty="0"/>
              <a:t> </a:t>
            </a:r>
            <a:r>
              <a:rPr lang="en-US" dirty="0" err="1"/>
              <a:t>như</a:t>
            </a:r>
            <a:r>
              <a:rPr lang="en-US" dirty="0"/>
              <a:t> </a:t>
            </a:r>
            <a:r>
              <a:rPr lang="en-US" dirty="0" err="1"/>
              <a:t>hình</a:t>
            </a:r>
            <a:r>
              <a:rPr lang="en-US" dirty="0"/>
              <a:t> </a:t>
            </a:r>
            <a:r>
              <a:rPr lang="en-US" dirty="0" err="1"/>
              <a:t>trên</a:t>
            </a:r>
            <a:r>
              <a:rPr lang="en-US" dirty="0"/>
              <a:t>. Bao </a:t>
            </a:r>
            <a:r>
              <a:rPr lang="en-US" dirty="0" err="1"/>
              <a:t>gồm</a:t>
            </a:r>
            <a:r>
              <a:rPr lang="en-US" dirty="0"/>
              <a:t> 3 </a:t>
            </a:r>
            <a:r>
              <a:rPr lang="en-US" dirty="0" err="1"/>
              <a:t>thành</a:t>
            </a:r>
            <a:r>
              <a:rPr lang="en-US" dirty="0"/>
              <a:t> </a:t>
            </a:r>
            <a:r>
              <a:rPr lang="en-US" dirty="0" err="1"/>
              <a:t>phần</a:t>
            </a:r>
            <a:r>
              <a:rPr lang="en-US" dirty="0"/>
              <a:t> </a:t>
            </a:r>
            <a:r>
              <a:rPr lang="en-US" dirty="0" err="1"/>
              <a:t>chính</a:t>
            </a:r>
            <a:r>
              <a:rPr lang="en-US" dirty="0"/>
              <a:t>: </a:t>
            </a:r>
          </a:p>
          <a:p>
            <a:r>
              <a:rPr lang="en-US" dirty="0" err="1"/>
              <a:t>Đầu</a:t>
            </a:r>
            <a:r>
              <a:rPr lang="en-US" dirty="0"/>
              <a:t> </a:t>
            </a:r>
            <a:r>
              <a:rPr lang="en-US" dirty="0" err="1"/>
              <a:t>vào</a:t>
            </a:r>
            <a:r>
              <a:rPr lang="en-US" dirty="0"/>
              <a:t> </a:t>
            </a:r>
            <a:r>
              <a:rPr lang="en-US" dirty="0" err="1"/>
              <a:t>hệ</a:t>
            </a:r>
            <a:r>
              <a:rPr lang="en-US" dirty="0"/>
              <a:t> </a:t>
            </a:r>
            <a:r>
              <a:rPr lang="en-US" dirty="0" err="1"/>
              <a:t>thống</a:t>
            </a:r>
            <a:r>
              <a:rPr lang="en-US" dirty="0"/>
              <a:t> </a:t>
            </a:r>
            <a:r>
              <a:rPr lang="en-US" dirty="0" err="1"/>
              <a:t>là</a:t>
            </a:r>
            <a:r>
              <a:rPr lang="en-US" dirty="0"/>
              <a:t> </a:t>
            </a:r>
            <a:r>
              <a:rPr lang="en-US" dirty="0" err="1"/>
              <a:t>các</a:t>
            </a:r>
            <a:r>
              <a:rPr lang="en-US" dirty="0"/>
              <a:t> </a:t>
            </a:r>
            <a:r>
              <a:rPr lang="en-US" dirty="0" err="1"/>
              <a:t>mẫu</a:t>
            </a:r>
            <a:r>
              <a:rPr lang="en-US" dirty="0"/>
              <a:t> </a:t>
            </a:r>
            <a:r>
              <a:rPr lang="en-US" dirty="0" err="1"/>
              <a:t>mùi</a:t>
            </a:r>
            <a:r>
              <a:rPr lang="en-US" dirty="0"/>
              <a:t>. Ở </a:t>
            </a:r>
            <a:r>
              <a:rPr lang="en-US" dirty="0" err="1"/>
              <a:t>đây</a:t>
            </a:r>
            <a:r>
              <a:rPr lang="en-US" dirty="0"/>
              <a:t>, </a:t>
            </a:r>
            <a:r>
              <a:rPr lang="en-US" dirty="0" err="1"/>
              <a:t>em</a:t>
            </a:r>
            <a:r>
              <a:rPr lang="en-US" dirty="0"/>
              <a:t> </a:t>
            </a:r>
            <a:r>
              <a:rPr lang="en-US" dirty="0" err="1"/>
              <a:t>sử</a:t>
            </a:r>
            <a:r>
              <a:rPr lang="en-US" dirty="0"/>
              <a:t> </a:t>
            </a:r>
            <a:r>
              <a:rPr lang="en-US" dirty="0" err="1"/>
              <a:t>dụng</a:t>
            </a:r>
            <a:r>
              <a:rPr lang="en-US" dirty="0"/>
              <a:t> </a:t>
            </a:r>
            <a:r>
              <a:rPr lang="en-US" dirty="0" err="1"/>
              <a:t>ba</a:t>
            </a:r>
            <a:r>
              <a:rPr lang="en-US" dirty="0"/>
              <a:t> </a:t>
            </a:r>
            <a:r>
              <a:rPr lang="en-US" dirty="0" err="1"/>
              <a:t>mẫu</a:t>
            </a:r>
            <a:r>
              <a:rPr lang="en-US" dirty="0"/>
              <a:t> </a:t>
            </a:r>
            <a:r>
              <a:rPr lang="en-US" dirty="0" err="1"/>
              <a:t>mùi</a:t>
            </a:r>
            <a:r>
              <a:rPr lang="en-US" dirty="0"/>
              <a:t> </a:t>
            </a:r>
            <a:r>
              <a:rPr lang="en-US" dirty="0" err="1"/>
              <a:t>là</a:t>
            </a:r>
            <a:r>
              <a:rPr lang="en-US" dirty="0"/>
              <a:t> [].</a:t>
            </a:r>
          </a:p>
          <a:p>
            <a:r>
              <a:rPr lang="en-US" dirty="0" err="1"/>
              <a:t>Với</a:t>
            </a:r>
            <a:r>
              <a:rPr lang="en-US" dirty="0"/>
              <a:t> </a:t>
            </a:r>
            <a:r>
              <a:rPr lang="en-US" dirty="0" err="1"/>
              <a:t>các</a:t>
            </a:r>
            <a:r>
              <a:rPr lang="en-US" dirty="0"/>
              <a:t> cc </a:t>
            </a:r>
            <a:r>
              <a:rPr lang="en-US" dirty="0" err="1"/>
              <a:t>hỗ</a:t>
            </a:r>
            <a:r>
              <a:rPr lang="en-US" dirty="0"/>
              <a:t> </a:t>
            </a:r>
            <a:r>
              <a:rPr lang="en-US" dirty="0" err="1"/>
              <a:t>trợ</a:t>
            </a:r>
            <a:r>
              <a:rPr lang="en-US" dirty="0"/>
              <a:t> </a:t>
            </a:r>
            <a:r>
              <a:rPr lang="en-US" dirty="0" err="1"/>
              <a:t>xây</a:t>
            </a:r>
            <a:r>
              <a:rPr lang="en-US" dirty="0"/>
              <a:t> </a:t>
            </a:r>
            <a:r>
              <a:rPr lang="en-US" dirty="0" err="1"/>
              <a:t>dựng</a:t>
            </a:r>
            <a:r>
              <a:rPr lang="en-US" dirty="0"/>
              <a:t> </a:t>
            </a:r>
            <a:r>
              <a:rPr lang="en-US" dirty="0" err="1"/>
              <a:t>mô</a:t>
            </a:r>
            <a:r>
              <a:rPr lang="en-US" dirty="0"/>
              <a:t> </a:t>
            </a:r>
            <a:r>
              <a:rPr lang="en-US" dirty="0" err="1"/>
              <a:t>hình</a:t>
            </a:r>
            <a:r>
              <a:rPr lang="en-US" dirty="0"/>
              <a:t>, </a:t>
            </a:r>
            <a:r>
              <a:rPr lang="en-US" dirty="0" err="1"/>
              <a:t>em</a:t>
            </a:r>
            <a:r>
              <a:rPr lang="en-US" dirty="0"/>
              <a:t> </a:t>
            </a:r>
            <a:r>
              <a:rPr lang="en-US" dirty="0" err="1"/>
              <a:t>sử</a:t>
            </a:r>
            <a:r>
              <a:rPr lang="en-US" dirty="0"/>
              <a:t> </a:t>
            </a:r>
            <a:r>
              <a:rPr lang="en-US" dirty="0" err="1"/>
              <a:t>dụng</a:t>
            </a:r>
            <a:r>
              <a:rPr lang="en-US" dirty="0"/>
              <a:t> dev-kit </a:t>
            </a:r>
            <a:r>
              <a:rPr lang="en-US" dirty="0" err="1"/>
              <a:t>để</a:t>
            </a:r>
            <a:r>
              <a:rPr lang="en-US" dirty="0"/>
              <a:t> </a:t>
            </a:r>
            <a:r>
              <a:rPr lang="en-US" dirty="0" err="1"/>
              <a:t>thu</a:t>
            </a:r>
            <a:r>
              <a:rPr lang="en-US" dirty="0"/>
              <a:t> </a:t>
            </a:r>
            <a:r>
              <a:rPr lang="en-US" dirty="0" err="1"/>
              <a:t>thập</a:t>
            </a:r>
            <a:r>
              <a:rPr lang="en-US" dirty="0"/>
              <a:t> </a:t>
            </a:r>
            <a:r>
              <a:rPr lang="en-US" dirty="0" err="1"/>
              <a:t>dữ</a:t>
            </a:r>
            <a:r>
              <a:rPr lang="en-US" dirty="0"/>
              <a:t> </a:t>
            </a:r>
            <a:r>
              <a:rPr lang="en-US" dirty="0" err="1"/>
              <a:t>liệu</a:t>
            </a:r>
            <a:r>
              <a:rPr lang="en-US" dirty="0"/>
              <a:t>. </a:t>
            </a:r>
            <a:r>
              <a:rPr lang="en-US" dirty="0" err="1"/>
              <a:t>Quá</a:t>
            </a:r>
            <a:r>
              <a:rPr lang="en-US" dirty="0"/>
              <a:t> </a:t>
            </a:r>
            <a:r>
              <a:rPr lang="en-US" dirty="0" err="1"/>
              <a:t>trình</a:t>
            </a:r>
            <a:r>
              <a:rPr lang="en-US" dirty="0"/>
              <a:t> </a:t>
            </a:r>
            <a:r>
              <a:rPr lang="en-US" dirty="0" err="1"/>
              <a:t>xử</a:t>
            </a:r>
            <a:r>
              <a:rPr lang="en-US" dirty="0"/>
              <a:t> </a:t>
            </a:r>
            <a:r>
              <a:rPr lang="en-US" dirty="0" err="1"/>
              <a:t>lý</a:t>
            </a:r>
            <a:r>
              <a:rPr lang="en-US" dirty="0"/>
              <a:t> </a:t>
            </a:r>
            <a:r>
              <a:rPr lang="en-US" dirty="0" err="1"/>
              <a:t>dữ</a:t>
            </a:r>
            <a:r>
              <a:rPr lang="en-US" dirty="0"/>
              <a:t> </a:t>
            </a:r>
            <a:r>
              <a:rPr lang="en-US" dirty="0" err="1"/>
              <a:t>liệu</a:t>
            </a:r>
            <a:r>
              <a:rPr lang="en-US" dirty="0"/>
              <a:t> </a:t>
            </a:r>
            <a:r>
              <a:rPr lang="en-US" dirty="0" err="1"/>
              <a:t>và</a:t>
            </a:r>
            <a:r>
              <a:rPr lang="en-US" dirty="0"/>
              <a:t> </a:t>
            </a:r>
            <a:r>
              <a:rPr lang="en-US" dirty="0" err="1"/>
              <a:t>xây</a:t>
            </a:r>
            <a:r>
              <a:rPr lang="en-US" dirty="0"/>
              <a:t> </a:t>
            </a:r>
            <a:r>
              <a:rPr lang="en-US" dirty="0" err="1"/>
              <a:t>dựng</a:t>
            </a:r>
            <a:r>
              <a:rPr lang="en-US" dirty="0"/>
              <a:t> </a:t>
            </a:r>
            <a:r>
              <a:rPr lang="en-US" dirty="0" err="1"/>
              <a:t>mô</a:t>
            </a:r>
            <a:r>
              <a:rPr lang="en-US" dirty="0"/>
              <a:t> </a:t>
            </a:r>
            <a:r>
              <a:rPr lang="en-US" dirty="0" err="1"/>
              <a:t>hình</a:t>
            </a:r>
            <a:r>
              <a:rPr lang="en-US" dirty="0"/>
              <a:t> </a:t>
            </a:r>
            <a:r>
              <a:rPr lang="en-US" dirty="0" err="1"/>
              <a:t>được</a:t>
            </a:r>
            <a:r>
              <a:rPr lang="en-US" dirty="0"/>
              <a:t> </a:t>
            </a:r>
            <a:r>
              <a:rPr lang="en-US" dirty="0" err="1"/>
              <a:t>thực</a:t>
            </a:r>
            <a:r>
              <a:rPr lang="en-US" dirty="0"/>
              <a:t> </a:t>
            </a:r>
            <a:r>
              <a:rPr lang="en-US" dirty="0" err="1"/>
              <a:t>hiện</a:t>
            </a:r>
            <a:r>
              <a:rPr lang="en-US" dirty="0"/>
              <a:t> </a:t>
            </a:r>
            <a:r>
              <a:rPr lang="en-US" dirty="0" err="1"/>
              <a:t>trên</a:t>
            </a:r>
            <a:r>
              <a:rPr lang="en-US" dirty="0"/>
              <a:t> </a:t>
            </a:r>
            <a:r>
              <a:rPr lang="en-US" dirty="0" err="1"/>
              <a:t>công</a:t>
            </a:r>
            <a:r>
              <a:rPr lang="en-US" dirty="0"/>
              <a:t> </a:t>
            </a:r>
            <a:r>
              <a:rPr lang="en-US" dirty="0" err="1"/>
              <a:t>cụ</a:t>
            </a:r>
            <a:r>
              <a:rPr lang="en-US" dirty="0"/>
              <a:t> Google </a:t>
            </a:r>
            <a:r>
              <a:rPr lang="en-US" dirty="0" err="1"/>
              <a:t>colab</a:t>
            </a:r>
            <a:r>
              <a:rPr lang="en-US" dirty="0"/>
              <a:t>, bao </a:t>
            </a:r>
            <a:r>
              <a:rPr lang="en-US" dirty="0" err="1"/>
              <a:t>gồm</a:t>
            </a:r>
            <a:r>
              <a:rPr lang="en-US" dirty="0"/>
              <a:t> </a:t>
            </a:r>
            <a:r>
              <a:rPr lang="en-US" dirty="0" err="1"/>
              <a:t>các</a:t>
            </a:r>
            <a:r>
              <a:rPr lang="en-US" dirty="0"/>
              <a:t> </a:t>
            </a:r>
            <a:r>
              <a:rPr lang="en-US" dirty="0" err="1"/>
              <a:t>giai</a:t>
            </a:r>
            <a:r>
              <a:rPr lang="en-US" dirty="0"/>
              <a:t> </a:t>
            </a:r>
            <a:r>
              <a:rPr lang="en-US" dirty="0" err="1"/>
              <a:t>đoạn</a:t>
            </a:r>
            <a:r>
              <a:rPr lang="en-US" dirty="0"/>
              <a:t>: []. </a:t>
            </a:r>
            <a:r>
              <a:rPr lang="en-US" dirty="0" err="1"/>
              <a:t>Mô</a:t>
            </a:r>
            <a:r>
              <a:rPr lang="en-US" dirty="0"/>
              <a:t> </a:t>
            </a:r>
            <a:r>
              <a:rPr lang="en-US" dirty="0" err="1"/>
              <a:t>hình</a:t>
            </a:r>
            <a:r>
              <a:rPr lang="en-US" dirty="0"/>
              <a:t> </a:t>
            </a:r>
            <a:r>
              <a:rPr lang="en-US" dirty="0" err="1"/>
              <a:t>hoàn</a:t>
            </a:r>
            <a:r>
              <a:rPr lang="en-US" dirty="0"/>
              <a:t> </a:t>
            </a:r>
            <a:r>
              <a:rPr lang="en-US" dirty="0" err="1"/>
              <a:t>thiện</a:t>
            </a:r>
            <a:r>
              <a:rPr lang="en-US" dirty="0"/>
              <a:t> </a:t>
            </a:r>
            <a:r>
              <a:rPr lang="en-US" dirty="0" err="1"/>
              <a:t>được</a:t>
            </a:r>
            <a:r>
              <a:rPr lang="en-US" dirty="0"/>
              <a:t> </a:t>
            </a:r>
            <a:r>
              <a:rPr lang="en-US" dirty="0" err="1"/>
              <a:t>tích</a:t>
            </a:r>
            <a:r>
              <a:rPr lang="en-US" dirty="0"/>
              <a:t> </a:t>
            </a:r>
            <a:r>
              <a:rPr lang="en-US" dirty="0" err="1"/>
              <a:t>hợp</a:t>
            </a:r>
            <a:r>
              <a:rPr lang="en-US" dirty="0"/>
              <a:t> </a:t>
            </a:r>
            <a:r>
              <a:rPr lang="en-US" dirty="0" err="1"/>
              <a:t>vào</a:t>
            </a:r>
            <a:r>
              <a:rPr lang="en-US" dirty="0"/>
              <a:t> </a:t>
            </a:r>
            <a:r>
              <a:rPr lang="en-US" dirty="0" err="1"/>
              <a:t>ứng</a:t>
            </a:r>
            <a:r>
              <a:rPr lang="en-US" dirty="0"/>
              <a:t> </a:t>
            </a:r>
            <a:r>
              <a:rPr lang="en-US" dirty="0" err="1"/>
              <a:t>dụng</a:t>
            </a:r>
            <a:r>
              <a:rPr lang="en-US" dirty="0"/>
              <a:t> </a:t>
            </a:r>
            <a:r>
              <a:rPr lang="en-US" dirty="0" err="1"/>
              <a:t>sử</a:t>
            </a:r>
            <a:r>
              <a:rPr lang="en-US" dirty="0"/>
              <a:t> </a:t>
            </a:r>
            <a:r>
              <a:rPr lang="en-US" dirty="0" err="1"/>
              <a:t>dụng</a:t>
            </a:r>
            <a:r>
              <a:rPr lang="en-US" dirty="0"/>
              <a:t> cc TensorFlow Lite.</a:t>
            </a:r>
          </a:p>
          <a:p>
            <a:r>
              <a:rPr lang="en-US" dirty="0" err="1"/>
              <a:t>Đối</a:t>
            </a:r>
            <a:r>
              <a:rPr lang="en-US" dirty="0"/>
              <a:t> </a:t>
            </a:r>
            <a:r>
              <a:rPr lang="en-US" dirty="0" err="1"/>
              <a:t>với</a:t>
            </a:r>
            <a:r>
              <a:rPr lang="en-US" dirty="0"/>
              <a:t> </a:t>
            </a:r>
            <a:r>
              <a:rPr lang="en-US" dirty="0" err="1"/>
              <a:t>thiết</a:t>
            </a:r>
            <a:r>
              <a:rPr lang="en-US" dirty="0"/>
              <a:t> </a:t>
            </a:r>
            <a:r>
              <a:rPr lang="en-US" dirty="0" err="1"/>
              <a:t>bị</a:t>
            </a:r>
            <a:r>
              <a:rPr lang="en-US" dirty="0"/>
              <a:t> </a:t>
            </a:r>
            <a:r>
              <a:rPr lang="en-US" dirty="0" err="1"/>
              <a:t>gắn</a:t>
            </a:r>
            <a:r>
              <a:rPr lang="en-US" dirty="0"/>
              <a:t> BME688, </a:t>
            </a:r>
            <a:r>
              <a:rPr lang="en-US" dirty="0" err="1"/>
              <a:t>việc</a:t>
            </a:r>
            <a:r>
              <a:rPr lang="en-US" dirty="0"/>
              <a:t> </a:t>
            </a:r>
            <a:r>
              <a:rPr lang="en-US" dirty="0" err="1"/>
              <a:t>triển</a:t>
            </a:r>
            <a:r>
              <a:rPr lang="en-US" dirty="0"/>
              <a:t> </a:t>
            </a:r>
            <a:r>
              <a:rPr lang="en-US" dirty="0" err="1"/>
              <a:t>khai</a:t>
            </a:r>
            <a:r>
              <a:rPr lang="en-US" dirty="0"/>
              <a:t> </a:t>
            </a:r>
            <a:r>
              <a:rPr lang="en-US" dirty="0" err="1"/>
              <a:t>mũi</a:t>
            </a:r>
            <a:r>
              <a:rPr lang="en-US" dirty="0"/>
              <a:t> </a:t>
            </a:r>
            <a:r>
              <a:rPr lang="en-US" dirty="0" err="1"/>
              <a:t>điện</a:t>
            </a:r>
            <a:r>
              <a:rPr lang="en-US" dirty="0"/>
              <a:t> </a:t>
            </a:r>
            <a:r>
              <a:rPr lang="en-US" dirty="0" err="1"/>
              <a:t>tử</a:t>
            </a:r>
            <a:r>
              <a:rPr lang="en-US" dirty="0"/>
              <a:t> </a:t>
            </a:r>
            <a:r>
              <a:rPr lang="en-US" dirty="0" err="1"/>
              <a:t>cần</a:t>
            </a:r>
            <a:r>
              <a:rPr lang="en-US" dirty="0"/>
              <a:t> </a:t>
            </a:r>
            <a:r>
              <a:rPr lang="en-US" dirty="0" err="1"/>
              <a:t>các</a:t>
            </a:r>
            <a:r>
              <a:rPr lang="en-US" dirty="0"/>
              <a:t> </a:t>
            </a:r>
            <a:r>
              <a:rPr lang="en-US" dirty="0" err="1"/>
              <a:t>thành</a:t>
            </a:r>
            <a:r>
              <a:rPr lang="en-US" dirty="0"/>
              <a:t> </a:t>
            </a:r>
            <a:r>
              <a:rPr lang="en-US" dirty="0" err="1"/>
              <a:t>phần</a:t>
            </a:r>
            <a:r>
              <a:rPr lang="en-US" dirty="0"/>
              <a:t> </a:t>
            </a:r>
            <a:r>
              <a:rPr lang="en-US" dirty="0" err="1"/>
              <a:t>sau</a:t>
            </a:r>
            <a:r>
              <a:rPr lang="en-US" dirty="0"/>
              <a:t>: </a:t>
            </a:r>
            <a:r>
              <a:rPr lang="en-US" dirty="0" err="1"/>
              <a:t>Thứ</a:t>
            </a:r>
            <a:r>
              <a:rPr lang="en-US" dirty="0"/>
              <a:t> </a:t>
            </a:r>
            <a:r>
              <a:rPr lang="en-US" dirty="0" err="1"/>
              <a:t>nhất</a:t>
            </a:r>
            <a:r>
              <a:rPr lang="en-US" dirty="0"/>
              <a:t> </a:t>
            </a:r>
            <a:r>
              <a:rPr lang="en-US" dirty="0" err="1"/>
              <a:t>là</a:t>
            </a:r>
            <a:r>
              <a:rPr lang="en-US" dirty="0"/>
              <a:t> BME sensor API </a:t>
            </a:r>
            <a:r>
              <a:rPr lang="en-US" dirty="0" err="1"/>
              <a:t>và</a:t>
            </a:r>
            <a:r>
              <a:rPr lang="en-US" dirty="0"/>
              <a:t> </a:t>
            </a:r>
            <a:r>
              <a:rPr lang="en-US" dirty="0" err="1"/>
              <a:t>trình</a:t>
            </a:r>
            <a:r>
              <a:rPr lang="en-US" dirty="0"/>
              <a:t> </a:t>
            </a:r>
            <a:r>
              <a:rPr lang="en-US" dirty="0" err="1"/>
              <a:t>điều</a:t>
            </a:r>
            <a:r>
              <a:rPr lang="en-US" dirty="0"/>
              <a:t> </a:t>
            </a:r>
            <a:r>
              <a:rPr lang="en-US" dirty="0" err="1"/>
              <a:t>khiển</a:t>
            </a:r>
            <a:r>
              <a:rPr lang="en-US" dirty="0"/>
              <a:t> </a:t>
            </a:r>
            <a:r>
              <a:rPr lang="en-US" dirty="0" err="1"/>
              <a:t>cảm</a:t>
            </a:r>
            <a:r>
              <a:rPr lang="en-US" dirty="0"/>
              <a:t> </a:t>
            </a:r>
            <a:r>
              <a:rPr lang="en-US" dirty="0" err="1"/>
              <a:t>biến</a:t>
            </a:r>
            <a:r>
              <a:rPr lang="en-US" dirty="0"/>
              <a:t>, </a:t>
            </a:r>
            <a:r>
              <a:rPr lang="en-US" dirty="0" err="1"/>
              <a:t>thực</a:t>
            </a:r>
            <a:r>
              <a:rPr lang="en-US" dirty="0"/>
              <a:t> </a:t>
            </a:r>
            <a:r>
              <a:rPr lang="en-US" dirty="0" err="1"/>
              <a:t>hiện</a:t>
            </a:r>
            <a:r>
              <a:rPr lang="en-US" dirty="0"/>
              <a:t> </a:t>
            </a:r>
            <a:r>
              <a:rPr lang="en-US" dirty="0" err="1"/>
              <a:t>các</a:t>
            </a:r>
            <a:r>
              <a:rPr lang="en-US" dirty="0"/>
              <a:t> </a:t>
            </a:r>
            <a:r>
              <a:rPr lang="en-US" dirty="0" err="1"/>
              <a:t>thao</a:t>
            </a:r>
            <a:r>
              <a:rPr lang="en-US" dirty="0"/>
              <a:t> </a:t>
            </a:r>
            <a:r>
              <a:rPr lang="en-US" dirty="0" err="1"/>
              <a:t>tác</a:t>
            </a:r>
            <a:r>
              <a:rPr lang="en-US" dirty="0"/>
              <a:t> </a:t>
            </a:r>
            <a:r>
              <a:rPr lang="en-US" dirty="0" err="1"/>
              <a:t>xử</a:t>
            </a:r>
            <a:r>
              <a:rPr lang="en-US" dirty="0"/>
              <a:t> </a:t>
            </a:r>
            <a:r>
              <a:rPr lang="en-US" dirty="0" err="1"/>
              <a:t>lý</a:t>
            </a:r>
            <a:r>
              <a:rPr lang="en-US" dirty="0"/>
              <a:t> </a:t>
            </a:r>
            <a:r>
              <a:rPr lang="en-US" dirty="0" err="1"/>
              <a:t>mức</a:t>
            </a:r>
            <a:r>
              <a:rPr lang="en-US" dirty="0"/>
              <a:t> </a:t>
            </a:r>
            <a:r>
              <a:rPr lang="en-US" dirty="0" err="1"/>
              <a:t>thấp</a:t>
            </a:r>
            <a:r>
              <a:rPr lang="en-US" dirty="0"/>
              <a:t> </a:t>
            </a:r>
            <a:r>
              <a:rPr lang="en-US" dirty="0" err="1"/>
              <a:t>tại</a:t>
            </a:r>
            <a:r>
              <a:rPr lang="en-US" dirty="0"/>
              <a:t> ADSP. </a:t>
            </a:r>
            <a:r>
              <a:rPr lang="en-US" dirty="0" err="1"/>
              <a:t>Thứ</a:t>
            </a:r>
            <a:r>
              <a:rPr lang="en-US" dirty="0"/>
              <a:t> </a:t>
            </a:r>
            <a:r>
              <a:rPr lang="en-US" dirty="0" err="1"/>
              <a:t>hai</a:t>
            </a:r>
            <a:r>
              <a:rPr lang="en-US" dirty="0"/>
              <a:t> </a:t>
            </a:r>
            <a:r>
              <a:rPr lang="en-US" dirty="0" err="1"/>
              <a:t>là</a:t>
            </a:r>
            <a:r>
              <a:rPr lang="en-US" dirty="0"/>
              <a:t> </a:t>
            </a:r>
            <a:r>
              <a:rPr lang="en-US" dirty="0" err="1"/>
              <a:t>bộ</a:t>
            </a:r>
            <a:r>
              <a:rPr lang="en-US" dirty="0"/>
              <a:t> </a:t>
            </a:r>
            <a:r>
              <a:rPr lang="en-US" dirty="0" err="1"/>
              <a:t>nhớ</a:t>
            </a:r>
            <a:r>
              <a:rPr lang="en-US" dirty="0"/>
              <a:t>, </a:t>
            </a:r>
            <a:r>
              <a:rPr lang="en-US" dirty="0" err="1"/>
              <a:t>sd</a:t>
            </a:r>
            <a:r>
              <a:rPr lang="en-US" dirty="0"/>
              <a:t> </a:t>
            </a:r>
            <a:r>
              <a:rPr lang="en-US" dirty="0" err="1"/>
              <a:t>để</a:t>
            </a:r>
            <a:r>
              <a:rPr lang="en-US" dirty="0"/>
              <a:t> </a:t>
            </a:r>
            <a:r>
              <a:rPr lang="en-US" dirty="0" err="1"/>
              <a:t>lưu</a:t>
            </a:r>
            <a:r>
              <a:rPr lang="en-US" dirty="0"/>
              <a:t> </a:t>
            </a:r>
            <a:r>
              <a:rPr lang="en-US" dirty="0" err="1"/>
              <a:t>trữ</a:t>
            </a:r>
            <a:r>
              <a:rPr lang="en-US" dirty="0"/>
              <a:t> </a:t>
            </a:r>
            <a:r>
              <a:rPr lang="en-US" dirty="0" err="1"/>
              <a:t>dữ</a:t>
            </a:r>
            <a:r>
              <a:rPr lang="en-US" dirty="0"/>
              <a:t> </a:t>
            </a:r>
            <a:r>
              <a:rPr lang="en-US" dirty="0" err="1"/>
              <a:t>liệu</a:t>
            </a:r>
            <a:r>
              <a:rPr lang="en-US" dirty="0"/>
              <a:t>.  </a:t>
            </a:r>
            <a:r>
              <a:rPr lang="en-US" dirty="0" err="1"/>
              <a:t>Thứ</a:t>
            </a:r>
            <a:r>
              <a:rPr lang="en-US" dirty="0"/>
              <a:t> </a:t>
            </a:r>
            <a:r>
              <a:rPr lang="en-US" dirty="0" err="1"/>
              <a:t>ba</a:t>
            </a:r>
            <a:r>
              <a:rPr lang="en-US" dirty="0"/>
              <a:t> </a:t>
            </a:r>
            <a:r>
              <a:rPr lang="en-US" dirty="0" err="1"/>
              <a:t>là</a:t>
            </a:r>
            <a:r>
              <a:rPr lang="en-US" dirty="0"/>
              <a:t> </a:t>
            </a:r>
            <a:r>
              <a:rPr lang="en-US" dirty="0" err="1"/>
              <a:t>ứng</a:t>
            </a:r>
            <a:r>
              <a:rPr lang="en-US" dirty="0"/>
              <a:t> </a:t>
            </a:r>
            <a:r>
              <a:rPr lang="en-US" dirty="0" err="1"/>
              <a:t>dụng</a:t>
            </a:r>
            <a:r>
              <a:rPr lang="en-US" dirty="0"/>
              <a:t> Android </a:t>
            </a:r>
            <a:r>
              <a:rPr lang="en-US" dirty="0" err="1"/>
              <a:t>sử</a:t>
            </a:r>
            <a:r>
              <a:rPr lang="en-US" dirty="0"/>
              <a:t> </a:t>
            </a:r>
            <a:r>
              <a:rPr lang="en-US" dirty="0" err="1"/>
              <a:t>dụng</a:t>
            </a:r>
            <a:r>
              <a:rPr lang="en-US" dirty="0"/>
              <a:t> </a:t>
            </a:r>
            <a:r>
              <a:rPr lang="en-US" dirty="0" err="1"/>
              <a:t>để</a:t>
            </a:r>
            <a:r>
              <a:rPr lang="en-US" dirty="0"/>
              <a:t> </a:t>
            </a:r>
            <a:r>
              <a:rPr lang="en-US" dirty="0" err="1"/>
              <a:t>tích</a:t>
            </a:r>
            <a:r>
              <a:rPr lang="en-US" dirty="0"/>
              <a:t> </a:t>
            </a:r>
            <a:r>
              <a:rPr lang="en-US" dirty="0" err="1"/>
              <a:t>hợp</a:t>
            </a:r>
            <a:r>
              <a:rPr lang="en-US" dirty="0"/>
              <a:t> </a:t>
            </a:r>
            <a:r>
              <a:rPr lang="en-US" dirty="0" err="1"/>
              <a:t>mô</a:t>
            </a:r>
            <a:r>
              <a:rPr lang="en-US" dirty="0"/>
              <a:t> </a:t>
            </a:r>
            <a:r>
              <a:rPr lang="en-US" dirty="0" err="1"/>
              <a:t>hình</a:t>
            </a:r>
            <a:r>
              <a:rPr lang="en-US" dirty="0"/>
              <a:t>, </a:t>
            </a:r>
            <a:r>
              <a:rPr lang="en-US" dirty="0" err="1"/>
              <a:t>nằm</a:t>
            </a:r>
            <a:r>
              <a:rPr lang="en-US" dirty="0"/>
              <a:t> </a:t>
            </a:r>
            <a:r>
              <a:rPr lang="en-US" dirty="0" err="1"/>
              <a:t>trên</a:t>
            </a:r>
            <a:r>
              <a:rPr lang="en-US" dirty="0"/>
              <a:t> </a:t>
            </a:r>
            <a:r>
              <a:rPr lang="en-US" dirty="0" err="1"/>
              <a:t>bộ</a:t>
            </a:r>
            <a:r>
              <a:rPr lang="en-US" dirty="0"/>
              <a:t> </a:t>
            </a:r>
            <a:r>
              <a:rPr lang="en-US" dirty="0" err="1"/>
              <a:t>xử</a:t>
            </a:r>
            <a:r>
              <a:rPr lang="en-US" dirty="0"/>
              <a:t> </a:t>
            </a:r>
            <a:r>
              <a:rPr lang="en-US" dirty="0" err="1"/>
              <a:t>lý</a:t>
            </a:r>
            <a:r>
              <a:rPr lang="en-US" dirty="0"/>
              <a:t> </a:t>
            </a:r>
            <a:r>
              <a:rPr lang="en-US" dirty="0" err="1"/>
              <a:t>chính</a:t>
            </a:r>
            <a:r>
              <a:rPr lang="en-US" dirty="0"/>
              <a:t> AP. </a:t>
            </a:r>
            <a:r>
              <a:rPr lang="en-US" dirty="0" err="1"/>
              <a:t>Cuối</a:t>
            </a:r>
            <a:r>
              <a:rPr lang="en-US" dirty="0"/>
              <a:t> </a:t>
            </a:r>
            <a:r>
              <a:rPr lang="en-US" dirty="0" err="1"/>
              <a:t>cùng</a:t>
            </a:r>
            <a:r>
              <a:rPr lang="en-US" dirty="0"/>
              <a:t> </a:t>
            </a:r>
            <a:r>
              <a:rPr lang="en-US" dirty="0" err="1"/>
              <a:t>là</a:t>
            </a:r>
            <a:r>
              <a:rPr lang="en-US" dirty="0"/>
              <a:t> </a:t>
            </a:r>
            <a:r>
              <a:rPr lang="en-US" dirty="0" err="1"/>
              <a:t>màn</a:t>
            </a:r>
            <a:r>
              <a:rPr lang="en-US" dirty="0"/>
              <a:t> </a:t>
            </a:r>
            <a:r>
              <a:rPr lang="en-US" dirty="0" err="1"/>
              <a:t>hình</a:t>
            </a:r>
            <a:r>
              <a:rPr lang="en-US" dirty="0"/>
              <a:t> </a:t>
            </a:r>
            <a:r>
              <a:rPr lang="en-US" dirty="0" err="1"/>
              <a:t>để</a:t>
            </a:r>
            <a:r>
              <a:rPr lang="en-US" dirty="0"/>
              <a:t> </a:t>
            </a:r>
            <a:r>
              <a:rPr lang="en-US" dirty="0" err="1"/>
              <a:t>hiện</a:t>
            </a:r>
            <a:r>
              <a:rPr lang="en-US" dirty="0"/>
              <a:t> </a:t>
            </a:r>
            <a:r>
              <a:rPr lang="en-US" dirty="0" err="1"/>
              <a:t>thị</a:t>
            </a:r>
            <a:r>
              <a:rPr lang="en-US" dirty="0"/>
              <a:t> </a:t>
            </a:r>
            <a:r>
              <a:rPr lang="en-US" dirty="0" err="1"/>
              <a:t>kết</a:t>
            </a:r>
            <a:r>
              <a:rPr lang="en-US" dirty="0"/>
              <a:t> </a:t>
            </a:r>
            <a:r>
              <a:rPr lang="en-US" dirty="0" err="1"/>
              <a:t>quả</a:t>
            </a:r>
            <a:r>
              <a:rPr lang="en-US" dirty="0"/>
              <a:t>.</a:t>
            </a:r>
          </a:p>
        </p:txBody>
      </p:sp>
      <p:sp>
        <p:nvSpPr>
          <p:cNvPr id="4" name="Slide Number Placeholder 3"/>
          <p:cNvSpPr>
            <a:spLocks noGrp="1"/>
          </p:cNvSpPr>
          <p:nvPr>
            <p:ph type="sldNum" sz="quarter" idx="5"/>
          </p:nvPr>
        </p:nvSpPr>
        <p:spPr/>
        <p:txBody>
          <a:bodyPr/>
          <a:lstStyle/>
          <a:p>
            <a:fld id="{AB2FC7A4-3D1B-482D-8C9D-7642A2CE3076}" type="slidenum">
              <a:rPr lang="en-US" smtClean="0"/>
              <a:t>14</a:t>
            </a:fld>
            <a:endParaRPr lang="en-US"/>
          </a:p>
        </p:txBody>
      </p:sp>
    </p:spTree>
    <p:extLst>
      <p:ext uri="{BB962C8B-B14F-4D97-AF65-F5344CB8AC3E}">
        <p14:creationId xmlns:p14="http://schemas.microsoft.com/office/powerpoint/2010/main" val="26482548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Quá</a:t>
            </a:r>
            <a:r>
              <a:rPr lang="en-US" dirty="0"/>
              <a:t> </a:t>
            </a:r>
            <a:r>
              <a:rPr lang="vi-VN" dirty="0"/>
              <a:t>trình thiết kế của em gồm hai phần chính. Thứ nhất là xây dựng mô hình nhận dạng mùi bằng mạng nơ-ron. Thứ hai là triển khai</a:t>
            </a:r>
            <a:r>
              <a:rPr lang="en-US" dirty="0"/>
              <a:t> </a:t>
            </a:r>
            <a:r>
              <a:rPr lang="vi-VN" dirty="0"/>
              <a:t>mđt với mô hình đó trên thiết bị.</a:t>
            </a:r>
            <a:endParaRPr lang="en-US" dirty="0"/>
          </a:p>
        </p:txBody>
      </p:sp>
      <p:sp>
        <p:nvSpPr>
          <p:cNvPr id="4" name="Slide Number Placeholder 3"/>
          <p:cNvSpPr>
            <a:spLocks noGrp="1"/>
          </p:cNvSpPr>
          <p:nvPr>
            <p:ph type="sldNum" sz="quarter" idx="5"/>
          </p:nvPr>
        </p:nvSpPr>
        <p:spPr/>
        <p:txBody>
          <a:bodyPr/>
          <a:lstStyle/>
          <a:p>
            <a:fld id="{AB2FC7A4-3D1B-482D-8C9D-7642A2CE3076}" type="slidenum">
              <a:rPr lang="en-US" smtClean="0"/>
              <a:t>15</a:t>
            </a:fld>
            <a:endParaRPr lang="en-US"/>
          </a:p>
        </p:txBody>
      </p:sp>
    </p:spTree>
    <p:extLst>
      <p:ext uri="{BB962C8B-B14F-4D97-AF65-F5344CB8AC3E}">
        <p14:creationId xmlns:p14="http://schemas.microsoft.com/office/powerpoint/2010/main" val="39501042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Quá</a:t>
            </a:r>
            <a:r>
              <a:rPr lang="en-US" dirty="0"/>
              <a:t> </a:t>
            </a:r>
            <a:r>
              <a:rPr lang="vi-VN" dirty="0"/>
              <a:t>trình thiết kế của em gồm hai phần chính. Thứ nhất là xây dựng mô hình nhận dạng mùi bằng mạng nơ-ron. Thứ hai là triển khai</a:t>
            </a:r>
            <a:r>
              <a:rPr lang="en-US" dirty="0"/>
              <a:t> </a:t>
            </a:r>
            <a:r>
              <a:rPr lang="vi-VN" dirty="0"/>
              <a:t>mđt với mô hình đó trên thiết bị.</a:t>
            </a:r>
            <a:endParaRPr lang="en-US" dirty="0"/>
          </a:p>
        </p:txBody>
      </p:sp>
      <p:sp>
        <p:nvSpPr>
          <p:cNvPr id="4" name="Slide Number Placeholder 3"/>
          <p:cNvSpPr>
            <a:spLocks noGrp="1"/>
          </p:cNvSpPr>
          <p:nvPr>
            <p:ph type="sldNum" sz="quarter" idx="5"/>
          </p:nvPr>
        </p:nvSpPr>
        <p:spPr/>
        <p:txBody>
          <a:bodyPr/>
          <a:lstStyle/>
          <a:p>
            <a:fld id="{AB2FC7A4-3D1B-482D-8C9D-7642A2CE3076}" type="slidenum">
              <a:rPr lang="en-US" smtClean="0"/>
              <a:t>16</a:t>
            </a:fld>
            <a:endParaRPr lang="en-US"/>
          </a:p>
        </p:txBody>
      </p:sp>
    </p:spTree>
    <p:extLst>
      <p:ext uri="{BB962C8B-B14F-4D97-AF65-F5344CB8AC3E}">
        <p14:creationId xmlns:p14="http://schemas.microsoft.com/office/powerpoint/2010/main" val="10139942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z="5400" dirty="0"/>
              <a:t>Đầu tiên là thu thập dữ liệu với hệ thống được thiết lập như hình trên.</a:t>
            </a:r>
            <a:br>
              <a:rPr lang="en-US" sz="5400" dirty="0"/>
            </a:br>
            <a:r>
              <a:rPr lang="vi-VN" sz="5400" dirty="0"/>
              <a:t>Quy trình</a:t>
            </a:r>
            <a:r>
              <a:rPr lang="en-US" sz="5400" dirty="0"/>
              <a:t> </a:t>
            </a:r>
            <a:r>
              <a:rPr lang="en-US" sz="5400" dirty="0" err="1"/>
              <a:t>cơ</a:t>
            </a:r>
            <a:r>
              <a:rPr lang="en-US" sz="5400" dirty="0"/>
              <a:t> </a:t>
            </a:r>
            <a:r>
              <a:rPr lang="en-US" sz="5400" dirty="0" err="1"/>
              <a:t>bản</a:t>
            </a:r>
            <a:r>
              <a:rPr lang="en-US" sz="5400" dirty="0"/>
              <a:t> bao </a:t>
            </a:r>
            <a:r>
              <a:rPr lang="en-US" sz="5400" dirty="0" err="1"/>
              <a:t>gồm</a:t>
            </a:r>
            <a:r>
              <a:rPr lang="en-US" sz="5400" dirty="0"/>
              <a:t> </a:t>
            </a:r>
            <a:r>
              <a:rPr lang="en-US" sz="5400" dirty="0" err="1"/>
              <a:t>chuẩn</a:t>
            </a:r>
            <a:r>
              <a:rPr lang="en-US" sz="5400" dirty="0"/>
              <a:t> </a:t>
            </a:r>
            <a:r>
              <a:rPr lang="en-US" sz="5400" dirty="0" err="1"/>
              <a:t>bị</a:t>
            </a:r>
            <a:r>
              <a:rPr lang="en-US" sz="5400" dirty="0"/>
              <a:t> </a:t>
            </a:r>
            <a:r>
              <a:rPr lang="en-US" sz="5400" dirty="0" err="1"/>
              <a:t>mẫu</a:t>
            </a:r>
            <a:r>
              <a:rPr lang="en-US" sz="5400" dirty="0"/>
              <a:t>, </a:t>
            </a:r>
            <a:r>
              <a:rPr lang="en-US" sz="5400" dirty="0" err="1"/>
              <a:t>thu</a:t>
            </a:r>
            <a:r>
              <a:rPr lang="en-US" sz="5400" dirty="0"/>
              <a:t> </a:t>
            </a:r>
            <a:r>
              <a:rPr lang="en-US" sz="5400" dirty="0" err="1"/>
              <a:t>thập</a:t>
            </a:r>
            <a:r>
              <a:rPr lang="en-US" sz="5400" dirty="0"/>
              <a:t> </a:t>
            </a:r>
            <a:r>
              <a:rPr lang="en-US" sz="5400" dirty="0" err="1"/>
              <a:t>dữ</a:t>
            </a:r>
            <a:r>
              <a:rPr lang="en-US" sz="5400" dirty="0"/>
              <a:t> </a:t>
            </a:r>
            <a:r>
              <a:rPr lang="en-US" sz="5400" dirty="0" err="1"/>
              <a:t>liệu</a:t>
            </a:r>
            <a:r>
              <a:rPr lang="en-US" sz="5400" dirty="0"/>
              <a:t> </a:t>
            </a:r>
            <a:r>
              <a:rPr lang="en-US" sz="5400" dirty="0" err="1"/>
              <a:t>với</a:t>
            </a:r>
            <a:r>
              <a:rPr lang="en-US" sz="5400" dirty="0"/>
              <a:t> dev-kit </a:t>
            </a:r>
            <a:r>
              <a:rPr lang="en-US" sz="5400" dirty="0" err="1"/>
              <a:t>và</a:t>
            </a:r>
            <a:r>
              <a:rPr lang="en-US" sz="5400" dirty="0"/>
              <a:t> </a:t>
            </a:r>
            <a:r>
              <a:rPr lang="en-US" sz="5400" dirty="0" err="1"/>
              <a:t>chuyển</a:t>
            </a:r>
            <a:r>
              <a:rPr lang="en-US" sz="5400" dirty="0"/>
              <a:t> </a:t>
            </a:r>
            <a:r>
              <a:rPr lang="en-US" sz="5400" dirty="0" err="1"/>
              <a:t>dữ</a:t>
            </a:r>
            <a:r>
              <a:rPr lang="en-US" sz="5400" dirty="0"/>
              <a:t> </a:t>
            </a:r>
            <a:r>
              <a:rPr lang="en-US" sz="5400" dirty="0" err="1"/>
              <a:t>liệu</a:t>
            </a:r>
            <a:r>
              <a:rPr lang="en-US" sz="5400" dirty="0"/>
              <a:t> </a:t>
            </a:r>
            <a:r>
              <a:rPr lang="en-US" sz="5400" dirty="0" err="1"/>
              <a:t>đó</a:t>
            </a:r>
            <a:r>
              <a:rPr lang="en-US" sz="5400" dirty="0"/>
              <a:t> </a:t>
            </a:r>
            <a:r>
              <a:rPr lang="en-US" sz="5400" dirty="0" err="1"/>
              <a:t>tới</a:t>
            </a:r>
            <a:r>
              <a:rPr lang="en-US" sz="5400" dirty="0"/>
              <a:t> mt </a:t>
            </a:r>
            <a:r>
              <a:rPr lang="en-US" sz="5400" dirty="0" err="1"/>
              <a:t>để</a:t>
            </a:r>
            <a:r>
              <a:rPr lang="en-US" sz="5400" dirty="0"/>
              <a:t> </a:t>
            </a:r>
            <a:r>
              <a:rPr lang="en-US" sz="5400" dirty="0" err="1"/>
              <a:t>xử</a:t>
            </a:r>
            <a:r>
              <a:rPr lang="en-US" sz="5400" dirty="0"/>
              <a:t> </a:t>
            </a:r>
            <a:r>
              <a:rPr lang="en-US" sz="5400" dirty="0" err="1"/>
              <a:t>lý</a:t>
            </a:r>
            <a:r>
              <a:rPr lang="en-US" sz="5400" dirty="0"/>
              <a:t> </a:t>
            </a:r>
            <a:r>
              <a:rPr lang="en-US" sz="5400" dirty="0" err="1"/>
              <a:t>với</a:t>
            </a:r>
            <a:r>
              <a:rPr lang="en-US" sz="5400" dirty="0"/>
              <a:t> gg </a:t>
            </a:r>
            <a:r>
              <a:rPr lang="en-US" sz="5400" dirty="0" err="1"/>
              <a:t>colab</a:t>
            </a:r>
            <a:r>
              <a:rPr lang="en-US" sz="5400" dirty="0"/>
              <a:t>.</a:t>
            </a:r>
            <a:endParaRPr lang="vi-VN" sz="5400" dirty="0"/>
          </a:p>
        </p:txBody>
      </p:sp>
      <p:sp>
        <p:nvSpPr>
          <p:cNvPr id="4" name="Slide Number Placeholder 3"/>
          <p:cNvSpPr>
            <a:spLocks noGrp="1"/>
          </p:cNvSpPr>
          <p:nvPr>
            <p:ph type="sldNum" sz="quarter" idx="5"/>
          </p:nvPr>
        </p:nvSpPr>
        <p:spPr/>
        <p:txBody>
          <a:bodyPr/>
          <a:lstStyle/>
          <a:p>
            <a:fld id="{AB2FC7A4-3D1B-482D-8C9D-7642A2CE3076}" type="slidenum">
              <a:rPr lang="en-US" smtClean="0"/>
              <a:t>17</a:t>
            </a:fld>
            <a:endParaRPr lang="en-US"/>
          </a:p>
        </p:txBody>
      </p:sp>
    </p:spTree>
    <p:extLst>
      <p:ext uri="{BB962C8B-B14F-4D97-AF65-F5344CB8AC3E}">
        <p14:creationId xmlns:p14="http://schemas.microsoft.com/office/powerpoint/2010/main" val="26279950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Với</a:t>
            </a:r>
            <a:r>
              <a:rPr lang="en-US" dirty="0"/>
              <a:t> </a:t>
            </a:r>
            <a:r>
              <a:rPr lang="en-US" dirty="0" err="1"/>
              <a:t>các</a:t>
            </a:r>
            <a:r>
              <a:rPr lang="en-US" dirty="0"/>
              <a:t> </a:t>
            </a:r>
            <a:r>
              <a:rPr lang="en-US" dirty="0" err="1"/>
              <a:t>tập</a:t>
            </a:r>
            <a:r>
              <a:rPr lang="en-US" dirty="0"/>
              <a:t> </a:t>
            </a:r>
            <a:r>
              <a:rPr lang="en-US" dirty="0" err="1"/>
              <a:t>dữ</a:t>
            </a:r>
            <a:r>
              <a:rPr lang="en-US" dirty="0"/>
              <a:t> </a:t>
            </a:r>
            <a:r>
              <a:rPr lang="en-US" dirty="0" err="1"/>
              <a:t>liệu</a:t>
            </a:r>
            <a:r>
              <a:rPr lang="en-US" dirty="0"/>
              <a:t> </a:t>
            </a:r>
            <a:r>
              <a:rPr lang="en-US" dirty="0" err="1"/>
              <a:t>thô</a:t>
            </a:r>
            <a:r>
              <a:rPr lang="en-US" dirty="0"/>
              <a:t>, </a:t>
            </a:r>
            <a:r>
              <a:rPr lang="en-US" dirty="0" err="1"/>
              <a:t>thực</a:t>
            </a:r>
            <a:r>
              <a:rPr lang="en-US" dirty="0"/>
              <a:t> </a:t>
            </a:r>
            <a:r>
              <a:rPr lang="en-US" dirty="0" err="1"/>
              <a:t>hiện</a:t>
            </a:r>
            <a:r>
              <a:rPr lang="en-US" dirty="0"/>
              <a:t> </a:t>
            </a:r>
            <a:r>
              <a:rPr lang="en-US" dirty="0" err="1"/>
              <a:t>xử</a:t>
            </a:r>
            <a:r>
              <a:rPr lang="en-US" dirty="0"/>
              <a:t> </a:t>
            </a:r>
            <a:r>
              <a:rPr lang="en-US" dirty="0" err="1"/>
              <a:t>lý</a:t>
            </a:r>
            <a:r>
              <a:rPr lang="en-US" dirty="0"/>
              <a:t> </a:t>
            </a:r>
            <a:r>
              <a:rPr lang="en-US" dirty="0" err="1"/>
              <a:t>theo</a:t>
            </a:r>
            <a:r>
              <a:rPr lang="en-US" dirty="0"/>
              <a:t> </a:t>
            </a:r>
            <a:r>
              <a:rPr lang="en-US" dirty="0" err="1"/>
              <a:t>các</a:t>
            </a:r>
            <a:r>
              <a:rPr lang="en-US" dirty="0"/>
              <a:t> </a:t>
            </a:r>
            <a:r>
              <a:rPr lang="en-US" dirty="0" err="1"/>
              <a:t>bước</a:t>
            </a:r>
            <a:r>
              <a:rPr lang="en-US" dirty="0"/>
              <a:t> </a:t>
            </a:r>
            <a:r>
              <a:rPr lang="en-US" dirty="0" err="1"/>
              <a:t>như</a:t>
            </a:r>
            <a:r>
              <a:rPr lang="en-US" dirty="0"/>
              <a:t> </a:t>
            </a:r>
            <a:r>
              <a:rPr lang="en-US" dirty="0" err="1"/>
              <a:t>sau</a:t>
            </a:r>
            <a:r>
              <a:rPr lang="en-US" dirty="0"/>
              <a:t> ….</a:t>
            </a:r>
          </a:p>
          <a:p>
            <a:r>
              <a:rPr lang="en-US" dirty="0" err="1"/>
              <a:t>Các</a:t>
            </a:r>
            <a:r>
              <a:rPr lang="en-US" dirty="0"/>
              <a:t> </a:t>
            </a:r>
            <a:r>
              <a:rPr lang="en-US" dirty="0" err="1"/>
              <a:t>tập</a:t>
            </a:r>
            <a:r>
              <a:rPr lang="en-US" dirty="0"/>
              <a:t> </a:t>
            </a:r>
            <a:r>
              <a:rPr lang="en-US" dirty="0" err="1"/>
              <a:t>dữ</a:t>
            </a:r>
            <a:r>
              <a:rPr lang="en-US" dirty="0"/>
              <a:t> </a:t>
            </a:r>
            <a:r>
              <a:rPr lang="en-US" dirty="0" err="1"/>
              <a:t>liệu</a:t>
            </a:r>
            <a:r>
              <a:rPr lang="en-US" dirty="0"/>
              <a:t> </a:t>
            </a:r>
            <a:r>
              <a:rPr lang="en-US" dirty="0" err="1"/>
              <a:t>sau</a:t>
            </a:r>
            <a:r>
              <a:rPr lang="en-US" dirty="0"/>
              <a:t> </a:t>
            </a:r>
            <a:r>
              <a:rPr lang="en-US" dirty="0" err="1"/>
              <a:t>khi</a:t>
            </a:r>
            <a:r>
              <a:rPr lang="en-US" dirty="0"/>
              <a:t> </a:t>
            </a:r>
            <a:r>
              <a:rPr lang="en-US" dirty="0" err="1"/>
              <a:t>xử</a:t>
            </a:r>
            <a:r>
              <a:rPr lang="en-US" dirty="0"/>
              <a:t> </a:t>
            </a:r>
            <a:r>
              <a:rPr lang="en-US" dirty="0" err="1"/>
              <a:t>lý</a:t>
            </a:r>
            <a:r>
              <a:rPr lang="en-US" dirty="0"/>
              <a:t> </a:t>
            </a:r>
            <a:r>
              <a:rPr lang="en-US" dirty="0" err="1"/>
              <a:t>được</a:t>
            </a:r>
            <a:r>
              <a:rPr lang="en-US" dirty="0"/>
              <a:t> </a:t>
            </a:r>
            <a:r>
              <a:rPr lang="en-US" dirty="0" err="1"/>
              <a:t>mô</a:t>
            </a:r>
            <a:r>
              <a:rPr lang="en-US" dirty="0"/>
              <a:t> </a:t>
            </a:r>
            <a:r>
              <a:rPr lang="en-US" dirty="0" err="1"/>
              <a:t>tả</a:t>
            </a:r>
            <a:r>
              <a:rPr lang="en-US" dirty="0"/>
              <a:t> </a:t>
            </a:r>
            <a:r>
              <a:rPr lang="en-US" dirty="0" err="1"/>
              <a:t>như</a:t>
            </a:r>
            <a:r>
              <a:rPr lang="en-US" dirty="0"/>
              <a:t> </a:t>
            </a:r>
            <a:r>
              <a:rPr lang="en-US" dirty="0" err="1"/>
              <a:t>bảng</a:t>
            </a:r>
            <a:r>
              <a:rPr lang="en-US" dirty="0"/>
              <a:t> </a:t>
            </a:r>
            <a:r>
              <a:rPr lang="en-US" dirty="0" err="1"/>
              <a:t>trên</a:t>
            </a:r>
            <a:r>
              <a:rPr lang="en-US" dirty="0"/>
              <a:t>. </a:t>
            </a:r>
            <a:r>
              <a:rPr lang="en-US" dirty="0" err="1"/>
              <a:t>Với</a:t>
            </a:r>
            <a:r>
              <a:rPr lang="en-US" dirty="0"/>
              <a:t> …</a:t>
            </a:r>
          </a:p>
        </p:txBody>
      </p:sp>
      <p:sp>
        <p:nvSpPr>
          <p:cNvPr id="4" name="Slide Number Placeholder 3"/>
          <p:cNvSpPr>
            <a:spLocks noGrp="1"/>
          </p:cNvSpPr>
          <p:nvPr>
            <p:ph type="sldNum" sz="quarter" idx="5"/>
          </p:nvPr>
        </p:nvSpPr>
        <p:spPr/>
        <p:txBody>
          <a:bodyPr/>
          <a:lstStyle/>
          <a:p>
            <a:fld id="{AB2FC7A4-3D1B-482D-8C9D-7642A2CE3076}" type="slidenum">
              <a:rPr lang="en-US" smtClean="0"/>
              <a:t>18</a:t>
            </a:fld>
            <a:endParaRPr lang="en-US"/>
          </a:p>
        </p:txBody>
      </p:sp>
    </p:spTree>
    <p:extLst>
      <p:ext uri="{BB962C8B-B14F-4D97-AF65-F5344CB8AC3E}">
        <p14:creationId xmlns:p14="http://schemas.microsoft.com/office/powerpoint/2010/main" val="31232767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Tiếp theo là xây dựng mô hình. </a:t>
            </a:r>
            <a:r>
              <a:rPr lang="en-US" dirty="0"/>
              <a:t>M</a:t>
            </a:r>
            <a:r>
              <a:rPr lang="vi-VN" dirty="0"/>
              <a:t>ô hình</a:t>
            </a:r>
            <a:r>
              <a:rPr lang="en-US" dirty="0"/>
              <a:t> </a:t>
            </a:r>
            <a:r>
              <a:rPr lang="en-US" dirty="0" err="1"/>
              <a:t>với</a:t>
            </a:r>
            <a:r>
              <a:rPr lang="en-US" dirty="0"/>
              <a:t> </a:t>
            </a:r>
            <a:r>
              <a:rPr lang="en-US" dirty="0" err="1"/>
              <a:t>lớp</a:t>
            </a:r>
            <a:r>
              <a:rPr lang="en-US" dirty="0"/>
              <a:t> </a:t>
            </a:r>
            <a:r>
              <a:rPr lang="en-US" dirty="0" err="1"/>
              <a:t>đầu</a:t>
            </a:r>
            <a:r>
              <a:rPr lang="en-US" dirty="0"/>
              <a:t> </a:t>
            </a:r>
            <a:r>
              <a:rPr lang="en-US" dirty="0" err="1"/>
              <a:t>vào</a:t>
            </a:r>
            <a:r>
              <a:rPr lang="vi-VN" dirty="0"/>
              <a:t> là điểm dữ liệu với các đặc trưng như … Các lớp ẩn ở giữa gồm 1 lớp làm phẳng và 2 lớp kết nối đầy đủ. </a:t>
            </a:r>
            <a:r>
              <a:rPr lang="en-US" dirty="0" err="1"/>
              <a:t>Lớp</a:t>
            </a:r>
            <a:r>
              <a:rPr lang="en-US" dirty="0"/>
              <a:t> đ</a:t>
            </a:r>
            <a:r>
              <a:rPr lang="vi-VN" dirty="0"/>
              <a:t>ầu ra của mô hình cho biết xác suất dự đoán của từng mùi.</a:t>
            </a:r>
            <a:endParaRPr lang="en-US" dirty="0"/>
          </a:p>
        </p:txBody>
      </p:sp>
      <p:sp>
        <p:nvSpPr>
          <p:cNvPr id="4" name="Slide Number Placeholder 3"/>
          <p:cNvSpPr>
            <a:spLocks noGrp="1"/>
          </p:cNvSpPr>
          <p:nvPr>
            <p:ph type="sldNum" sz="quarter" idx="5"/>
          </p:nvPr>
        </p:nvSpPr>
        <p:spPr/>
        <p:txBody>
          <a:bodyPr/>
          <a:lstStyle/>
          <a:p>
            <a:fld id="{AB2FC7A4-3D1B-482D-8C9D-7642A2CE3076}" type="slidenum">
              <a:rPr lang="en-US" smtClean="0"/>
              <a:t>19</a:t>
            </a:fld>
            <a:endParaRPr lang="en-US"/>
          </a:p>
        </p:txBody>
      </p:sp>
    </p:spTree>
    <p:extLst>
      <p:ext uri="{BB962C8B-B14F-4D97-AF65-F5344CB8AC3E}">
        <p14:creationId xmlns:p14="http://schemas.microsoft.com/office/powerpoint/2010/main" val="26914099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Mô</a:t>
            </a:r>
            <a:r>
              <a:rPr lang="en-US" dirty="0"/>
              <a:t> </a:t>
            </a:r>
            <a:r>
              <a:rPr lang="en-US" dirty="0" err="1"/>
              <a:t>hình</a:t>
            </a:r>
            <a:r>
              <a:rPr lang="en-US" dirty="0"/>
              <a:t> </a:t>
            </a:r>
            <a:r>
              <a:rPr lang="en-US" dirty="0" err="1"/>
              <a:t>được</a:t>
            </a:r>
            <a:r>
              <a:rPr lang="en-US" dirty="0"/>
              <a:t> </a:t>
            </a:r>
            <a:r>
              <a:rPr lang="en-US" dirty="0" err="1"/>
              <a:t>đánh</a:t>
            </a:r>
            <a:r>
              <a:rPr lang="en-US" dirty="0"/>
              <a:t> </a:t>
            </a:r>
            <a:r>
              <a:rPr lang="en-US" dirty="0" err="1"/>
              <a:t>giá</a:t>
            </a:r>
            <a:r>
              <a:rPr lang="en-US" dirty="0"/>
              <a:t> </a:t>
            </a:r>
            <a:r>
              <a:rPr lang="en-US" dirty="0" err="1"/>
              <a:t>với</a:t>
            </a:r>
            <a:r>
              <a:rPr lang="en-US" dirty="0"/>
              <a:t> </a:t>
            </a:r>
            <a:r>
              <a:rPr lang="en-US" dirty="0" err="1"/>
              <a:t>tập</a:t>
            </a:r>
            <a:r>
              <a:rPr lang="en-US" dirty="0"/>
              <a:t> </a:t>
            </a:r>
            <a:r>
              <a:rPr lang="en-US" dirty="0" err="1"/>
              <a:t>kiểm</a:t>
            </a:r>
            <a:r>
              <a:rPr lang="en-US" dirty="0"/>
              <a:t> </a:t>
            </a:r>
            <a:r>
              <a:rPr lang="en-US" dirty="0" err="1"/>
              <a:t>thử</a:t>
            </a:r>
            <a:r>
              <a:rPr lang="en-US" dirty="0"/>
              <a:t> </a:t>
            </a:r>
            <a:r>
              <a:rPr lang="en-US" dirty="0" err="1"/>
              <a:t>và</a:t>
            </a:r>
            <a:r>
              <a:rPr lang="en-US" dirty="0"/>
              <a:t> </a:t>
            </a:r>
            <a:r>
              <a:rPr lang="en-US" dirty="0" err="1"/>
              <a:t>tập</a:t>
            </a:r>
            <a:r>
              <a:rPr lang="en-US" dirty="0"/>
              <a:t> </a:t>
            </a:r>
            <a:r>
              <a:rPr lang="en-US" dirty="0" err="1"/>
              <a:t>xác</a:t>
            </a:r>
            <a:r>
              <a:rPr lang="en-US" dirty="0"/>
              <a:t> </a:t>
            </a:r>
            <a:r>
              <a:rPr lang="en-US" dirty="0" err="1"/>
              <a:t>thực</a:t>
            </a:r>
            <a:r>
              <a:rPr lang="en-US" dirty="0"/>
              <a:t>, c</a:t>
            </a:r>
            <a:r>
              <a:rPr lang="vi-VN" dirty="0"/>
              <a:t>ho thấy khả năng nhận dạng mùi </a:t>
            </a:r>
            <a:r>
              <a:rPr lang="en-US" dirty="0" err="1"/>
              <a:t>tương</a:t>
            </a:r>
            <a:r>
              <a:rPr lang="en-US" dirty="0"/>
              <a:t> </a:t>
            </a:r>
            <a:r>
              <a:rPr lang="en-US" dirty="0" err="1"/>
              <a:t>đối</a:t>
            </a:r>
            <a:r>
              <a:rPr lang="en-US" dirty="0"/>
              <a:t> </a:t>
            </a:r>
            <a:r>
              <a:rPr lang="vi-VN" dirty="0"/>
              <a:t>tốt.</a:t>
            </a:r>
            <a:endParaRPr lang="en-US" dirty="0"/>
          </a:p>
        </p:txBody>
      </p:sp>
      <p:sp>
        <p:nvSpPr>
          <p:cNvPr id="4" name="Slide Number Placeholder 3"/>
          <p:cNvSpPr>
            <a:spLocks noGrp="1"/>
          </p:cNvSpPr>
          <p:nvPr>
            <p:ph type="sldNum" sz="quarter" idx="5"/>
          </p:nvPr>
        </p:nvSpPr>
        <p:spPr/>
        <p:txBody>
          <a:bodyPr/>
          <a:lstStyle/>
          <a:p>
            <a:fld id="{AB2FC7A4-3D1B-482D-8C9D-7642A2CE3076}" type="slidenum">
              <a:rPr lang="en-US" smtClean="0"/>
              <a:t>20</a:t>
            </a:fld>
            <a:endParaRPr lang="en-US"/>
          </a:p>
        </p:txBody>
      </p:sp>
    </p:spTree>
    <p:extLst>
      <p:ext uri="{BB962C8B-B14F-4D97-AF65-F5344CB8AC3E}">
        <p14:creationId xmlns:p14="http://schemas.microsoft.com/office/powerpoint/2010/main" val="29347560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So sánh mô hình</a:t>
            </a:r>
            <a:r>
              <a:rPr lang="en-US" dirty="0"/>
              <a:t> </a:t>
            </a:r>
            <a:r>
              <a:rPr lang="en-US" dirty="0" err="1"/>
              <a:t>của</a:t>
            </a:r>
            <a:r>
              <a:rPr lang="en-US" dirty="0"/>
              <a:t> </a:t>
            </a:r>
            <a:r>
              <a:rPr lang="en-US" dirty="0" err="1"/>
              <a:t>em</a:t>
            </a:r>
            <a:r>
              <a:rPr lang="vi-VN" dirty="0"/>
              <a:t> với các mô hình</a:t>
            </a:r>
            <a:r>
              <a:rPr lang="en-US" dirty="0"/>
              <a:t> </a:t>
            </a:r>
            <a:r>
              <a:rPr lang="vi-VN" dirty="0"/>
              <a:t>tham chiếu </a:t>
            </a:r>
            <a:r>
              <a:rPr lang="en-US" dirty="0" err="1"/>
              <a:t>đã</a:t>
            </a:r>
            <a:r>
              <a:rPr lang="en-US" dirty="0"/>
              <a:t> </a:t>
            </a:r>
            <a:r>
              <a:rPr lang="en-US" dirty="0" err="1"/>
              <a:t>tìm</a:t>
            </a:r>
            <a:r>
              <a:rPr lang="en-US" dirty="0"/>
              <a:t> </a:t>
            </a:r>
            <a:r>
              <a:rPr lang="en-US" dirty="0" err="1"/>
              <a:t>hiểu</a:t>
            </a:r>
            <a:r>
              <a:rPr lang="vi-VN" dirty="0"/>
              <a:t>,</a:t>
            </a:r>
            <a:r>
              <a:rPr lang="en-US" dirty="0"/>
              <a:t> </a:t>
            </a:r>
            <a:r>
              <a:rPr lang="en-US" dirty="0" err="1"/>
              <a:t>cho</a:t>
            </a:r>
            <a:r>
              <a:rPr lang="vi-VN" dirty="0"/>
              <a:t> thấy</a:t>
            </a:r>
            <a:r>
              <a:rPr lang="en-US" dirty="0"/>
              <a:t> </a:t>
            </a:r>
            <a:r>
              <a:rPr lang="en-US" dirty="0" err="1"/>
              <a:t>rằng</a:t>
            </a:r>
            <a:r>
              <a:rPr lang="vi-VN" dirty="0"/>
              <a:t> hiệu năng của nó tốt hơn</a:t>
            </a:r>
            <a:r>
              <a:rPr lang="en-US" dirty="0"/>
              <a:t>.</a:t>
            </a:r>
          </a:p>
        </p:txBody>
      </p:sp>
      <p:sp>
        <p:nvSpPr>
          <p:cNvPr id="4" name="Slide Number Placeholder 3"/>
          <p:cNvSpPr>
            <a:spLocks noGrp="1"/>
          </p:cNvSpPr>
          <p:nvPr>
            <p:ph type="sldNum" sz="quarter" idx="5"/>
          </p:nvPr>
        </p:nvSpPr>
        <p:spPr/>
        <p:txBody>
          <a:bodyPr/>
          <a:lstStyle/>
          <a:p>
            <a:fld id="{AB2FC7A4-3D1B-482D-8C9D-7642A2CE3076}" type="slidenum">
              <a:rPr lang="en-US" smtClean="0"/>
              <a:t>21</a:t>
            </a:fld>
            <a:endParaRPr lang="en-US"/>
          </a:p>
        </p:txBody>
      </p:sp>
    </p:spTree>
    <p:extLst>
      <p:ext uri="{BB962C8B-B14F-4D97-AF65-F5344CB8AC3E}">
        <p14:creationId xmlns:p14="http://schemas.microsoft.com/office/powerpoint/2010/main" val="33961682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Nội</a:t>
            </a:r>
            <a:r>
              <a:rPr lang="en-US" dirty="0"/>
              <a:t> dung </a:t>
            </a:r>
            <a:r>
              <a:rPr lang="en-US" dirty="0" err="1"/>
              <a:t>trình</a:t>
            </a:r>
            <a:r>
              <a:rPr lang="en-US" dirty="0"/>
              <a:t> </a:t>
            </a:r>
            <a:r>
              <a:rPr lang="en-US" dirty="0" err="1"/>
              <a:t>bày</a:t>
            </a:r>
            <a:r>
              <a:rPr lang="en-US" dirty="0"/>
              <a:t> bao </a:t>
            </a:r>
            <a:r>
              <a:rPr lang="en-US" dirty="0" err="1"/>
              <a:t>gồm</a:t>
            </a:r>
            <a:r>
              <a:rPr lang="en-US" dirty="0"/>
              <a:t> </a:t>
            </a:r>
            <a:r>
              <a:rPr lang="en-US" dirty="0" err="1"/>
              <a:t>các</a:t>
            </a:r>
            <a:r>
              <a:rPr lang="en-US" dirty="0"/>
              <a:t> </a:t>
            </a:r>
            <a:r>
              <a:rPr lang="en-US" dirty="0" err="1"/>
              <a:t>phần</a:t>
            </a:r>
            <a:r>
              <a:rPr lang="en-US" dirty="0"/>
              <a:t>: …, …, …, …</a:t>
            </a:r>
          </a:p>
        </p:txBody>
      </p:sp>
      <p:sp>
        <p:nvSpPr>
          <p:cNvPr id="4" name="Slide Number Placeholder 3"/>
          <p:cNvSpPr>
            <a:spLocks noGrp="1"/>
          </p:cNvSpPr>
          <p:nvPr>
            <p:ph type="sldNum" sz="quarter" idx="5"/>
          </p:nvPr>
        </p:nvSpPr>
        <p:spPr/>
        <p:txBody>
          <a:bodyPr/>
          <a:lstStyle/>
          <a:p>
            <a:fld id="{AB2FC7A4-3D1B-482D-8C9D-7642A2CE3076}" type="slidenum">
              <a:rPr lang="en-US" smtClean="0"/>
              <a:t>4</a:t>
            </a:fld>
            <a:endParaRPr lang="en-US"/>
          </a:p>
        </p:txBody>
      </p:sp>
    </p:spTree>
    <p:extLst>
      <p:ext uri="{BB962C8B-B14F-4D97-AF65-F5344CB8AC3E}">
        <p14:creationId xmlns:p14="http://schemas.microsoft.com/office/powerpoint/2010/main" val="11454799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Phần</a:t>
            </a:r>
            <a:r>
              <a:rPr lang="en-US" dirty="0"/>
              <a:t> </a:t>
            </a:r>
            <a:r>
              <a:rPr lang="en-US" dirty="0" err="1"/>
              <a:t>tiếp</a:t>
            </a:r>
            <a:r>
              <a:rPr lang="en-US" dirty="0"/>
              <a:t> </a:t>
            </a:r>
            <a:r>
              <a:rPr lang="en-US" dirty="0" err="1"/>
              <a:t>theo</a:t>
            </a:r>
            <a:r>
              <a:rPr lang="en-US" dirty="0"/>
              <a:t> </a:t>
            </a:r>
            <a:r>
              <a:rPr lang="en-US" dirty="0" err="1"/>
              <a:t>là</a:t>
            </a:r>
            <a:r>
              <a:rPr lang="en-US" dirty="0"/>
              <a:t> </a:t>
            </a:r>
            <a:r>
              <a:rPr lang="en-US" dirty="0" err="1"/>
              <a:t>triển</a:t>
            </a:r>
            <a:r>
              <a:rPr lang="en-US" dirty="0"/>
              <a:t> </a:t>
            </a:r>
            <a:r>
              <a:rPr lang="en-US" dirty="0" err="1"/>
              <a:t>khai</a:t>
            </a:r>
            <a:r>
              <a:rPr lang="en-US" dirty="0"/>
              <a:t> </a:t>
            </a:r>
            <a:r>
              <a:rPr lang="en-US" dirty="0" err="1"/>
              <a:t>htmdt</a:t>
            </a:r>
            <a:r>
              <a:rPr lang="en-US" dirty="0"/>
              <a:t> </a:t>
            </a:r>
            <a:r>
              <a:rPr lang="en-US" dirty="0" err="1"/>
              <a:t>trên</a:t>
            </a:r>
            <a:r>
              <a:rPr lang="en-US" dirty="0"/>
              <a:t> </a:t>
            </a:r>
            <a:r>
              <a:rPr lang="en-US" dirty="0" err="1"/>
              <a:t>thiết</a:t>
            </a:r>
            <a:r>
              <a:rPr lang="en-US" dirty="0"/>
              <a:t> </a:t>
            </a:r>
            <a:r>
              <a:rPr lang="en-US" dirty="0" err="1"/>
              <a:t>bị</a:t>
            </a:r>
            <a:r>
              <a:rPr lang="en-US" dirty="0"/>
              <a:t>, </a:t>
            </a:r>
            <a:r>
              <a:rPr lang="en-US" dirty="0" err="1"/>
              <a:t>gồm</a:t>
            </a:r>
            <a:r>
              <a:rPr lang="en-US" dirty="0"/>
              <a:t> 2 </a:t>
            </a:r>
            <a:r>
              <a:rPr lang="en-US" dirty="0" err="1"/>
              <a:t>phần</a:t>
            </a:r>
            <a:r>
              <a:rPr lang="en-US" dirty="0"/>
              <a:t> </a:t>
            </a:r>
            <a:r>
              <a:rPr lang="en-US" dirty="0" err="1"/>
              <a:t>chính</a:t>
            </a:r>
            <a:r>
              <a:rPr lang="en-US" dirty="0"/>
              <a:t>. </a:t>
            </a:r>
            <a:r>
              <a:rPr lang="en-US" dirty="0" err="1"/>
              <a:t>Thứ</a:t>
            </a:r>
            <a:r>
              <a:rPr lang="en-US" dirty="0"/>
              <a:t> </a:t>
            </a:r>
            <a:r>
              <a:rPr lang="en-US" dirty="0" err="1"/>
              <a:t>nhất</a:t>
            </a:r>
            <a:r>
              <a:rPr lang="en-US" dirty="0"/>
              <a:t> </a:t>
            </a:r>
            <a:r>
              <a:rPr lang="en-US" dirty="0" err="1"/>
              <a:t>là</a:t>
            </a:r>
            <a:r>
              <a:rPr lang="en-US" dirty="0"/>
              <a:t> </a:t>
            </a:r>
            <a:r>
              <a:rPr lang="en-US" dirty="0" err="1"/>
              <a:t>cấu</a:t>
            </a:r>
            <a:r>
              <a:rPr lang="en-US" dirty="0"/>
              <a:t> </a:t>
            </a:r>
            <a:r>
              <a:rPr lang="en-US" dirty="0" err="1"/>
              <a:t>hình</a:t>
            </a:r>
            <a:r>
              <a:rPr lang="en-US" dirty="0"/>
              <a:t> </a:t>
            </a:r>
            <a:r>
              <a:rPr lang="en-US" dirty="0" err="1"/>
              <a:t>cảm</a:t>
            </a:r>
            <a:r>
              <a:rPr lang="en-US" dirty="0"/>
              <a:t> </a:t>
            </a:r>
            <a:r>
              <a:rPr lang="en-US" dirty="0" err="1"/>
              <a:t>biến</a:t>
            </a:r>
            <a:r>
              <a:rPr lang="en-US" dirty="0"/>
              <a:t> </a:t>
            </a:r>
            <a:r>
              <a:rPr lang="en-US" dirty="0" err="1"/>
              <a:t>trên</a:t>
            </a:r>
            <a:r>
              <a:rPr lang="en-US" dirty="0"/>
              <a:t> TB. </a:t>
            </a:r>
            <a:r>
              <a:rPr lang="en-US" dirty="0" err="1"/>
              <a:t>Thứ</a:t>
            </a:r>
            <a:r>
              <a:rPr lang="en-US" dirty="0"/>
              <a:t> 2 </a:t>
            </a:r>
            <a:r>
              <a:rPr lang="en-US" dirty="0" err="1"/>
              <a:t>là</a:t>
            </a:r>
            <a:r>
              <a:rPr lang="en-US" dirty="0"/>
              <a:t> </a:t>
            </a:r>
            <a:r>
              <a:rPr lang="en-US" dirty="0" err="1"/>
              <a:t>thiết</a:t>
            </a:r>
            <a:r>
              <a:rPr lang="en-US" dirty="0"/>
              <a:t> </a:t>
            </a:r>
            <a:r>
              <a:rPr lang="en-US" dirty="0" err="1"/>
              <a:t>kế</a:t>
            </a:r>
            <a:r>
              <a:rPr lang="en-US" dirty="0"/>
              <a:t> </a:t>
            </a:r>
            <a:r>
              <a:rPr lang="en-US" dirty="0" err="1"/>
              <a:t>ứng</a:t>
            </a:r>
            <a:r>
              <a:rPr lang="en-US" dirty="0"/>
              <a:t> </a:t>
            </a:r>
            <a:r>
              <a:rPr lang="en-US" dirty="0" err="1"/>
              <a:t>dụng</a:t>
            </a:r>
            <a:r>
              <a:rPr lang="en-US" dirty="0"/>
              <a:t> </a:t>
            </a:r>
            <a:r>
              <a:rPr lang="en-US" dirty="0" err="1"/>
              <a:t>và</a:t>
            </a:r>
            <a:r>
              <a:rPr lang="en-US" dirty="0"/>
              <a:t> </a:t>
            </a:r>
            <a:r>
              <a:rPr lang="en-US" dirty="0" err="1"/>
              <a:t>tích</a:t>
            </a:r>
            <a:r>
              <a:rPr lang="en-US" dirty="0"/>
              <a:t> </a:t>
            </a:r>
            <a:r>
              <a:rPr lang="en-US" dirty="0" err="1"/>
              <a:t>hợp</a:t>
            </a:r>
            <a:r>
              <a:rPr lang="en-US" dirty="0"/>
              <a:t> </a:t>
            </a:r>
            <a:r>
              <a:rPr lang="en-US" dirty="0" err="1"/>
              <a:t>mô</a:t>
            </a:r>
            <a:r>
              <a:rPr lang="en-US" dirty="0"/>
              <a:t> </a:t>
            </a:r>
            <a:r>
              <a:rPr lang="en-US" dirty="0" err="1"/>
              <a:t>hình</a:t>
            </a:r>
            <a:r>
              <a:rPr lang="en-US" dirty="0"/>
              <a:t> </a:t>
            </a:r>
            <a:r>
              <a:rPr lang="en-US" dirty="0" err="1"/>
              <a:t>bằng</a:t>
            </a:r>
            <a:r>
              <a:rPr lang="en-US" dirty="0"/>
              <a:t> cc TensorFlow Lite. </a:t>
            </a:r>
          </a:p>
        </p:txBody>
      </p:sp>
      <p:sp>
        <p:nvSpPr>
          <p:cNvPr id="4" name="Slide Number Placeholder 3"/>
          <p:cNvSpPr>
            <a:spLocks noGrp="1"/>
          </p:cNvSpPr>
          <p:nvPr>
            <p:ph type="sldNum" sz="quarter" idx="5"/>
          </p:nvPr>
        </p:nvSpPr>
        <p:spPr/>
        <p:txBody>
          <a:bodyPr/>
          <a:lstStyle/>
          <a:p>
            <a:fld id="{AB2FC7A4-3D1B-482D-8C9D-7642A2CE3076}" type="slidenum">
              <a:rPr lang="en-US" smtClean="0"/>
              <a:t>22</a:t>
            </a:fld>
            <a:endParaRPr lang="en-US"/>
          </a:p>
        </p:txBody>
      </p:sp>
    </p:spTree>
    <p:extLst>
      <p:ext uri="{BB962C8B-B14F-4D97-AF65-F5344CB8AC3E}">
        <p14:creationId xmlns:p14="http://schemas.microsoft.com/office/powerpoint/2010/main" val="18572971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Đầu tiên là cấu hình cảm biến bằng cách lập trình các mô đun trong mã nguồn của trình đk cảm biến. Bao gồm các bước</a:t>
            </a:r>
            <a:r>
              <a:rPr lang="en-US" dirty="0"/>
              <a:t> </a:t>
            </a:r>
            <a:r>
              <a:rPr lang="vi-VN" dirty="0"/>
              <a:t>sau khi ht khởi tạ0 cảm biến</a:t>
            </a:r>
            <a:r>
              <a:rPr lang="en-US" dirty="0"/>
              <a:t> </a:t>
            </a:r>
            <a:r>
              <a:rPr lang="en-US" dirty="0" err="1"/>
              <a:t>như</a:t>
            </a:r>
            <a:r>
              <a:rPr lang="en-US" dirty="0"/>
              <a:t>: </a:t>
            </a:r>
            <a:r>
              <a:rPr lang="vi-VN" dirty="0"/>
              <a:t>cài đặt cảm biến theo cấu hình; kích hoạt đo lường; cuối cùng, xử lý sự kiện, đọc và lưu dữ liệu vào bộ nhớ.</a:t>
            </a:r>
            <a:endParaRPr lang="en-US" dirty="0"/>
          </a:p>
        </p:txBody>
      </p:sp>
      <p:sp>
        <p:nvSpPr>
          <p:cNvPr id="4" name="Slide Number Placeholder 3"/>
          <p:cNvSpPr>
            <a:spLocks noGrp="1"/>
          </p:cNvSpPr>
          <p:nvPr>
            <p:ph type="sldNum" sz="quarter" idx="5"/>
          </p:nvPr>
        </p:nvSpPr>
        <p:spPr/>
        <p:txBody>
          <a:bodyPr/>
          <a:lstStyle/>
          <a:p>
            <a:fld id="{AB2FC7A4-3D1B-482D-8C9D-7642A2CE3076}" type="slidenum">
              <a:rPr lang="en-US" smtClean="0"/>
              <a:t>23</a:t>
            </a:fld>
            <a:endParaRPr lang="en-US"/>
          </a:p>
        </p:txBody>
      </p:sp>
    </p:spTree>
    <p:extLst>
      <p:ext uri="{BB962C8B-B14F-4D97-AF65-F5344CB8AC3E}">
        <p14:creationId xmlns:p14="http://schemas.microsoft.com/office/powerpoint/2010/main" val="1895816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Tiếp</a:t>
            </a:r>
            <a:r>
              <a:rPr lang="en-US" dirty="0"/>
              <a:t> </a:t>
            </a:r>
            <a:r>
              <a:rPr lang="en-US" dirty="0" err="1"/>
              <a:t>theo</a:t>
            </a:r>
            <a:r>
              <a:rPr lang="en-US" dirty="0"/>
              <a:t> </a:t>
            </a:r>
            <a:r>
              <a:rPr lang="en-US" dirty="0" err="1"/>
              <a:t>là</a:t>
            </a:r>
            <a:r>
              <a:rPr lang="en-US" dirty="0"/>
              <a:t> </a:t>
            </a:r>
            <a:r>
              <a:rPr lang="en-US" dirty="0" err="1"/>
              <a:t>thiết</a:t>
            </a:r>
            <a:r>
              <a:rPr lang="en-US" dirty="0"/>
              <a:t> </a:t>
            </a:r>
            <a:r>
              <a:rPr lang="en-US" dirty="0" err="1"/>
              <a:t>kế</a:t>
            </a:r>
            <a:r>
              <a:rPr lang="en-US" dirty="0"/>
              <a:t> </a:t>
            </a:r>
            <a:r>
              <a:rPr lang="en-US" dirty="0" err="1"/>
              <a:t>ứng</a:t>
            </a:r>
            <a:r>
              <a:rPr lang="en-US" dirty="0"/>
              <a:t> </a:t>
            </a:r>
            <a:r>
              <a:rPr lang="en-US" dirty="0" err="1"/>
              <a:t>dụng</a:t>
            </a:r>
            <a:r>
              <a:rPr lang="en-US" dirty="0"/>
              <a:t> </a:t>
            </a:r>
            <a:r>
              <a:rPr lang="en-US" dirty="0" err="1"/>
              <a:t>với</a:t>
            </a:r>
            <a:r>
              <a:rPr lang="en-US" dirty="0"/>
              <a:t> </a:t>
            </a:r>
            <a:r>
              <a:rPr lang="vi-VN" dirty="0"/>
              <a:t>một giao điện đơn gian chứa</a:t>
            </a:r>
            <a:r>
              <a:rPr lang="en-US" dirty="0"/>
              <a:t> </a:t>
            </a:r>
            <a:r>
              <a:rPr lang="en-US" dirty="0" err="1"/>
              <a:t>một</a:t>
            </a:r>
            <a:r>
              <a:rPr lang="vi-VN" dirty="0"/>
              <a:t> bảng gồm hai cột thể hiện</a:t>
            </a:r>
            <a:r>
              <a:rPr lang="en-US" dirty="0"/>
              <a:t> </a:t>
            </a:r>
            <a:r>
              <a:rPr lang="en-US" dirty="0" err="1"/>
              <a:t>tên</a:t>
            </a:r>
            <a:r>
              <a:rPr lang="vi-VN" dirty="0"/>
              <a:t> mẫu mùi và xác suất dự đoán</a:t>
            </a:r>
            <a:endParaRPr lang="en-US" dirty="0"/>
          </a:p>
        </p:txBody>
      </p:sp>
      <p:sp>
        <p:nvSpPr>
          <p:cNvPr id="4" name="Slide Number Placeholder 3"/>
          <p:cNvSpPr>
            <a:spLocks noGrp="1"/>
          </p:cNvSpPr>
          <p:nvPr>
            <p:ph type="sldNum" sz="quarter" idx="5"/>
          </p:nvPr>
        </p:nvSpPr>
        <p:spPr/>
        <p:txBody>
          <a:bodyPr/>
          <a:lstStyle/>
          <a:p>
            <a:fld id="{AB2FC7A4-3D1B-482D-8C9D-7642A2CE3076}" type="slidenum">
              <a:rPr lang="en-US" smtClean="0"/>
              <a:t>24</a:t>
            </a:fld>
            <a:endParaRPr lang="en-US"/>
          </a:p>
        </p:txBody>
      </p:sp>
    </p:spTree>
    <p:extLst>
      <p:ext uri="{BB962C8B-B14F-4D97-AF65-F5344CB8AC3E}">
        <p14:creationId xmlns:p14="http://schemas.microsoft.com/office/powerpoint/2010/main" val="19487742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Logic xử lý của ứng dụng như sau: khởi chạy ứng </a:t>
            </a:r>
            <a:r>
              <a:rPr lang="en-US" dirty="0"/>
              <a:t>d</a:t>
            </a:r>
            <a:r>
              <a:rPr lang="vi-VN" dirty="0"/>
              <a:t>ụng, mô hình</a:t>
            </a:r>
            <a:r>
              <a:rPr lang="en-US" dirty="0"/>
              <a:t> </a:t>
            </a:r>
            <a:r>
              <a:rPr lang="en-US" dirty="0" err="1"/>
              <a:t>được</a:t>
            </a:r>
            <a:r>
              <a:rPr lang="en-US" dirty="0"/>
              <a:t> </a:t>
            </a:r>
            <a:r>
              <a:rPr lang="en-US" dirty="0" err="1"/>
              <a:t>khởi</a:t>
            </a:r>
            <a:r>
              <a:rPr lang="en-US" dirty="0"/>
              <a:t> </a:t>
            </a:r>
            <a:r>
              <a:rPr lang="en-US" dirty="0" err="1"/>
              <a:t>tạo</a:t>
            </a:r>
            <a:r>
              <a:rPr lang="vi-VN" dirty="0"/>
              <a:t>, đồng thời kiểm tra xem có dữ liệu mới tư bộ nhớ hay không, nếu k có thì đợi. Nếu có thì đọc ra và xử lý</a:t>
            </a:r>
            <a:r>
              <a:rPr lang="en-US" dirty="0"/>
              <a:t> </a:t>
            </a:r>
            <a:r>
              <a:rPr lang="en-US" dirty="0" err="1"/>
              <a:t>tương</a:t>
            </a:r>
            <a:r>
              <a:rPr lang="en-US" dirty="0"/>
              <a:t> </a:t>
            </a:r>
            <a:r>
              <a:rPr lang="en-US" dirty="0" err="1"/>
              <a:t>tự</a:t>
            </a:r>
            <a:r>
              <a:rPr lang="vi-VN" dirty="0"/>
              <a:t> như phần xử lý dữ liệu</a:t>
            </a:r>
            <a:r>
              <a:rPr lang="en-US" dirty="0"/>
              <a:t> </a:t>
            </a:r>
            <a:r>
              <a:rPr lang="en-US" dirty="0" err="1"/>
              <a:t>khi</a:t>
            </a:r>
            <a:r>
              <a:rPr lang="en-US" dirty="0"/>
              <a:t> </a:t>
            </a:r>
            <a:r>
              <a:rPr lang="en-US" dirty="0" err="1"/>
              <a:t>xây</a:t>
            </a:r>
            <a:r>
              <a:rPr lang="en-US" dirty="0"/>
              <a:t> </a:t>
            </a:r>
            <a:r>
              <a:rPr lang="en-US" dirty="0" err="1"/>
              <a:t>dựng</a:t>
            </a:r>
            <a:r>
              <a:rPr lang="en-US" dirty="0"/>
              <a:t> </a:t>
            </a:r>
            <a:r>
              <a:rPr lang="en-US" dirty="0" err="1"/>
              <a:t>mô</a:t>
            </a:r>
            <a:r>
              <a:rPr lang="en-US" dirty="0"/>
              <a:t> </a:t>
            </a:r>
            <a:r>
              <a:rPr lang="en-US" dirty="0" err="1"/>
              <a:t>hình</a:t>
            </a:r>
            <a:r>
              <a:rPr lang="vi-VN" dirty="0"/>
              <a:t>.</a:t>
            </a:r>
            <a:r>
              <a:rPr lang="en-US" dirty="0"/>
              <a:t> </a:t>
            </a:r>
            <a:r>
              <a:rPr lang="en-US" dirty="0" err="1"/>
              <a:t>Dữ</a:t>
            </a:r>
            <a:r>
              <a:rPr lang="en-US" dirty="0"/>
              <a:t> </a:t>
            </a:r>
            <a:r>
              <a:rPr lang="en-US" dirty="0" err="1"/>
              <a:t>liệu</a:t>
            </a:r>
            <a:r>
              <a:rPr lang="en-US" dirty="0"/>
              <a:t> </a:t>
            </a:r>
            <a:r>
              <a:rPr lang="en-US" dirty="0" err="1"/>
              <a:t>sau</a:t>
            </a:r>
            <a:r>
              <a:rPr lang="en-US" dirty="0"/>
              <a:t> </a:t>
            </a:r>
            <a:r>
              <a:rPr lang="en-US" dirty="0" err="1"/>
              <a:t>xử</a:t>
            </a:r>
            <a:r>
              <a:rPr lang="en-US" dirty="0"/>
              <a:t> </a:t>
            </a:r>
            <a:r>
              <a:rPr lang="en-US" dirty="0" err="1"/>
              <a:t>lý</a:t>
            </a:r>
            <a:r>
              <a:rPr lang="en-US" dirty="0"/>
              <a:t> </a:t>
            </a:r>
            <a:r>
              <a:rPr lang="en-US" dirty="0" err="1"/>
              <a:t>được</a:t>
            </a:r>
            <a:r>
              <a:rPr lang="en-US" dirty="0"/>
              <a:t> </a:t>
            </a:r>
            <a:r>
              <a:rPr lang="en-US" dirty="0" err="1"/>
              <a:t>đưa</a:t>
            </a:r>
            <a:r>
              <a:rPr lang="en-US" dirty="0"/>
              <a:t> </a:t>
            </a:r>
            <a:r>
              <a:rPr lang="en-US" dirty="0" err="1"/>
              <a:t>vào</a:t>
            </a:r>
            <a:r>
              <a:rPr lang="en-US" dirty="0"/>
              <a:t> </a:t>
            </a:r>
            <a:r>
              <a:rPr lang="en-US" dirty="0" err="1"/>
              <a:t>mô</a:t>
            </a:r>
            <a:r>
              <a:rPr lang="en-US" dirty="0"/>
              <a:t> </a:t>
            </a:r>
            <a:r>
              <a:rPr lang="en-US" dirty="0" err="1"/>
              <a:t>hình</a:t>
            </a:r>
            <a:r>
              <a:rPr lang="en-US" dirty="0"/>
              <a:t>. </a:t>
            </a:r>
            <a:r>
              <a:rPr lang="vi-VN" dirty="0"/>
              <a:t>Mô hình </a:t>
            </a:r>
            <a:r>
              <a:rPr lang="en-US" dirty="0" err="1"/>
              <a:t>trả</a:t>
            </a:r>
            <a:r>
              <a:rPr lang="en-US" dirty="0"/>
              <a:t> </a:t>
            </a:r>
            <a:r>
              <a:rPr lang="en-US" dirty="0" err="1"/>
              <a:t>về</a:t>
            </a:r>
            <a:r>
              <a:rPr lang="en-US" dirty="0"/>
              <a:t> </a:t>
            </a:r>
            <a:r>
              <a:rPr lang="en-US" dirty="0" err="1"/>
              <a:t>kết</a:t>
            </a:r>
            <a:r>
              <a:rPr lang="en-US" dirty="0"/>
              <a:t> </a:t>
            </a:r>
            <a:r>
              <a:rPr lang="en-US" dirty="0" err="1"/>
              <a:t>quả</a:t>
            </a:r>
            <a:r>
              <a:rPr lang="en-US" dirty="0"/>
              <a:t> </a:t>
            </a:r>
            <a:r>
              <a:rPr lang="vi-VN" dirty="0"/>
              <a:t>dự đoán</a:t>
            </a:r>
            <a:r>
              <a:rPr lang="en-US" dirty="0"/>
              <a:t> </a:t>
            </a:r>
            <a:r>
              <a:rPr lang="en-US" dirty="0" err="1"/>
              <a:t>và</a:t>
            </a:r>
            <a:r>
              <a:rPr lang="en-US" dirty="0"/>
              <a:t> </a:t>
            </a:r>
            <a:r>
              <a:rPr lang="en-US" dirty="0" err="1"/>
              <a:t>được</a:t>
            </a:r>
            <a:r>
              <a:rPr lang="en-US" dirty="0"/>
              <a:t> </a:t>
            </a:r>
            <a:r>
              <a:rPr lang="vi-VN" dirty="0"/>
              <a:t>hiển thị trên màn hình</a:t>
            </a:r>
            <a:r>
              <a:rPr lang="en-US" dirty="0"/>
              <a:t>.</a:t>
            </a:r>
          </a:p>
        </p:txBody>
      </p:sp>
      <p:sp>
        <p:nvSpPr>
          <p:cNvPr id="4" name="Slide Number Placeholder 3"/>
          <p:cNvSpPr>
            <a:spLocks noGrp="1"/>
          </p:cNvSpPr>
          <p:nvPr>
            <p:ph type="sldNum" sz="quarter" idx="5"/>
          </p:nvPr>
        </p:nvSpPr>
        <p:spPr/>
        <p:txBody>
          <a:bodyPr/>
          <a:lstStyle/>
          <a:p>
            <a:fld id="{AB2FC7A4-3D1B-482D-8C9D-7642A2CE3076}" type="slidenum">
              <a:rPr lang="en-US" smtClean="0"/>
              <a:t>25</a:t>
            </a:fld>
            <a:endParaRPr lang="en-US"/>
          </a:p>
        </p:txBody>
      </p:sp>
    </p:spTree>
    <p:extLst>
      <p:ext uri="{BB962C8B-B14F-4D97-AF65-F5344CB8AC3E}">
        <p14:creationId xmlns:p14="http://schemas.microsoft.com/office/powerpoint/2010/main" val="237028616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Logic xử lý của ứng dụng như sau: khởi chạy ứng </a:t>
            </a:r>
            <a:r>
              <a:rPr lang="en-US" dirty="0"/>
              <a:t>d</a:t>
            </a:r>
            <a:r>
              <a:rPr lang="vi-VN" dirty="0"/>
              <a:t>ụng, mô hình</a:t>
            </a:r>
            <a:r>
              <a:rPr lang="en-US" dirty="0"/>
              <a:t> </a:t>
            </a:r>
            <a:r>
              <a:rPr lang="en-US" dirty="0" err="1"/>
              <a:t>được</a:t>
            </a:r>
            <a:r>
              <a:rPr lang="en-US" dirty="0"/>
              <a:t> </a:t>
            </a:r>
            <a:r>
              <a:rPr lang="en-US" dirty="0" err="1"/>
              <a:t>khởi</a:t>
            </a:r>
            <a:r>
              <a:rPr lang="en-US" dirty="0"/>
              <a:t> </a:t>
            </a:r>
            <a:r>
              <a:rPr lang="en-US" dirty="0" err="1"/>
              <a:t>tạo</a:t>
            </a:r>
            <a:r>
              <a:rPr lang="vi-VN" dirty="0"/>
              <a:t>, đồng thời kiểm tra xem có dữ liệu mới tư bộ nhớ hay không, nếu k có thì đợi. Nếu có thì đọc ra và xử lý</a:t>
            </a:r>
            <a:r>
              <a:rPr lang="en-US" dirty="0"/>
              <a:t> </a:t>
            </a:r>
            <a:r>
              <a:rPr lang="en-US" dirty="0" err="1"/>
              <a:t>tương</a:t>
            </a:r>
            <a:r>
              <a:rPr lang="en-US" dirty="0"/>
              <a:t> </a:t>
            </a:r>
            <a:r>
              <a:rPr lang="en-US" dirty="0" err="1"/>
              <a:t>tự</a:t>
            </a:r>
            <a:r>
              <a:rPr lang="vi-VN" dirty="0"/>
              <a:t> như phần xử lý dữ liệu</a:t>
            </a:r>
            <a:r>
              <a:rPr lang="en-US" dirty="0"/>
              <a:t> </a:t>
            </a:r>
            <a:r>
              <a:rPr lang="en-US" dirty="0" err="1"/>
              <a:t>khi</a:t>
            </a:r>
            <a:r>
              <a:rPr lang="en-US" dirty="0"/>
              <a:t> </a:t>
            </a:r>
            <a:r>
              <a:rPr lang="en-US" dirty="0" err="1"/>
              <a:t>xây</a:t>
            </a:r>
            <a:r>
              <a:rPr lang="en-US" dirty="0"/>
              <a:t> </a:t>
            </a:r>
            <a:r>
              <a:rPr lang="en-US" dirty="0" err="1"/>
              <a:t>dựng</a:t>
            </a:r>
            <a:r>
              <a:rPr lang="en-US" dirty="0"/>
              <a:t> </a:t>
            </a:r>
            <a:r>
              <a:rPr lang="en-US" dirty="0" err="1"/>
              <a:t>mô</a:t>
            </a:r>
            <a:r>
              <a:rPr lang="en-US" dirty="0"/>
              <a:t> </a:t>
            </a:r>
            <a:r>
              <a:rPr lang="en-US" dirty="0" err="1"/>
              <a:t>hình</a:t>
            </a:r>
            <a:r>
              <a:rPr lang="vi-VN" dirty="0"/>
              <a:t>.</a:t>
            </a:r>
            <a:r>
              <a:rPr lang="en-US" dirty="0"/>
              <a:t> </a:t>
            </a:r>
            <a:r>
              <a:rPr lang="en-US" dirty="0" err="1"/>
              <a:t>Dữ</a:t>
            </a:r>
            <a:r>
              <a:rPr lang="en-US" dirty="0"/>
              <a:t> </a:t>
            </a:r>
            <a:r>
              <a:rPr lang="en-US" dirty="0" err="1"/>
              <a:t>liệu</a:t>
            </a:r>
            <a:r>
              <a:rPr lang="en-US" dirty="0"/>
              <a:t> </a:t>
            </a:r>
            <a:r>
              <a:rPr lang="en-US" dirty="0" err="1"/>
              <a:t>sau</a:t>
            </a:r>
            <a:r>
              <a:rPr lang="en-US" dirty="0"/>
              <a:t> </a:t>
            </a:r>
            <a:r>
              <a:rPr lang="en-US" dirty="0" err="1"/>
              <a:t>xử</a:t>
            </a:r>
            <a:r>
              <a:rPr lang="en-US" dirty="0"/>
              <a:t> </a:t>
            </a:r>
            <a:r>
              <a:rPr lang="en-US" dirty="0" err="1"/>
              <a:t>lý</a:t>
            </a:r>
            <a:r>
              <a:rPr lang="en-US" dirty="0"/>
              <a:t> </a:t>
            </a:r>
            <a:r>
              <a:rPr lang="en-US" dirty="0" err="1"/>
              <a:t>được</a:t>
            </a:r>
            <a:r>
              <a:rPr lang="en-US" dirty="0"/>
              <a:t> </a:t>
            </a:r>
            <a:r>
              <a:rPr lang="en-US" dirty="0" err="1"/>
              <a:t>đưa</a:t>
            </a:r>
            <a:r>
              <a:rPr lang="en-US" dirty="0"/>
              <a:t> </a:t>
            </a:r>
            <a:r>
              <a:rPr lang="en-US" dirty="0" err="1"/>
              <a:t>vào</a:t>
            </a:r>
            <a:r>
              <a:rPr lang="en-US" dirty="0"/>
              <a:t> </a:t>
            </a:r>
            <a:r>
              <a:rPr lang="en-US" dirty="0" err="1"/>
              <a:t>mô</a:t>
            </a:r>
            <a:r>
              <a:rPr lang="en-US" dirty="0"/>
              <a:t> </a:t>
            </a:r>
            <a:r>
              <a:rPr lang="en-US" dirty="0" err="1"/>
              <a:t>hình</a:t>
            </a:r>
            <a:r>
              <a:rPr lang="en-US" dirty="0"/>
              <a:t>. </a:t>
            </a:r>
            <a:r>
              <a:rPr lang="vi-VN" dirty="0"/>
              <a:t>Mô hình </a:t>
            </a:r>
            <a:r>
              <a:rPr lang="en-US" dirty="0" err="1"/>
              <a:t>trả</a:t>
            </a:r>
            <a:r>
              <a:rPr lang="en-US" dirty="0"/>
              <a:t> </a:t>
            </a:r>
            <a:r>
              <a:rPr lang="en-US" dirty="0" err="1"/>
              <a:t>về</a:t>
            </a:r>
            <a:r>
              <a:rPr lang="en-US" dirty="0"/>
              <a:t> </a:t>
            </a:r>
            <a:r>
              <a:rPr lang="en-US" dirty="0" err="1"/>
              <a:t>kết</a:t>
            </a:r>
            <a:r>
              <a:rPr lang="en-US" dirty="0"/>
              <a:t> </a:t>
            </a:r>
            <a:r>
              <a:rPr lang="en-US" dirty="0" err="1"/>
              <a:t>quả</a:t>
            </a:r>
            <a:r>
              <a:rPr lang="en-US" dirty="0"/>
              <a:t> </a:t>
            </a:r>
            <a:r>
              <a:rPr lang="vi-VN" dirty="0"/>
              <a:t>dự đoán</a:t>
            </a:r>
            <a:r>
              <a:rPr lang="en-US" dirty="0"/>
              <a:t> </a:t>
            </a:r>
            <a:r>
              <a:rPr lang="en-US" dirty="0" err="1"/>
              <a:t>và</a:t>
            </a:r>
            <a:r>
              <a:rPr lang="en-US" dirty="0"/>
              <a:t> </a:t>
            </a:r>
            <a:r>
              <a:rPr lang="en-US" dirty="0" err="1"/>
              <a:t>được</a:t>
            </a:r>
            <a:r>
              <a:rPr lang="en-US" dirty="0"/>
              <a:t> </a:t>
            </a:r>
            <a:r>
              <a:rPr lang="vi-VN" dirty="0"/>
              <a:t>hiển thị trên màn hình</a:t>
            </a:r>
            <a:r>
              <a:rPr lang="en-US" dirty="0"/>
              <a:t>.</a:t>
            </a:r>
          </a:p>
        </p:txBody>
      </p:sp>
      <p:sp>
        <p:nvSpPr>
          <p:cNvPr id="4" name="Slide Number Placeholder 3"/>
          <p:cNvSpPr>
            <a:spLocks noGrp="1"/>
          </p:cNvSpPr>
          <p:nvPr>
            <p:ph type="sldNum" sz="quarter" idx="5"/>
          </p:nvPr>
        </p:nvSpPr>
        <p:spPr/>
        <p:txBody>
          <a:bodyPr/>
          <a:lstStyle/>
          <a:p>
            <a:fld id="{AB2FC7A4-3D1B-482D-8C9D-7642A2CE3076}" type="slidenum">
              <a:rPr lang="en-US" smtClean="0"/>
              <a:t>26</a:t>
            </a:fld>
            <a:endParaRPr lang="en-US"/>
          </a:p>
        </p:txBody>
      </p:sp>
    </p:spTree>
    <p:extLst>
      <p:ext uri="{BB962C8B-B14F-4D97-AF65-F5344CB8AC3E}">
        <p14:creationId xmlns:p14="http://schemas.microsoft.com/office/powerpoint/2010/main" val="183106729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Phần</a:t>
            </a:r>
            <a:r>
              <a:rPr lang="en-US" dirty="0"/>
              <a:t> 1 </a:t>
            </a:r>
            <a:r>
              <a:rPr lang="en-US" dirty="0" err="1"/>
              <a:t>là</a:t>
            </a:r>
            <a:r>
              <a:rPr lang="en-US" dirty="0"/>
              <a:t> </a:t>
            </a:r>
            <a:r>
              <a:rPr lang="en-US" dirty="0" err="1"/>
              <a:t>đặt</a:t>
            </a:r>
            <a:r>
              <a:rPr lang="en-US" dirty="0"/>
              <a:t> </a:t>
            </a:r>
            <a:r>
              <a:rPr lang="en-US" dirty="0" err="1"/>
              <a:t>vấn</a:t>
            </a:r>
            <a:r>
              <a:rPr lang="en-US" dirty="0"/>
              <a:t> </a:t>
            </a:r>
            <a:r>
              <a:rPr lang="en-US" dirty="0" err="1"/>
              <a:t>đề</a:t>
            </a:r>
            <a:r>
              <a:rPr lang="en-US" dirty="0"/>
              <a:t>.</a:t>
            </a:r>
          </a:p>
        </p:txBody>
      </p:sp>
      <p:sp>
        <p:nvSpPr>
          <p:cNvPr id="4" name="Slide Number Placeholder 3"/>
          <p:cNvSpPr>
            <a:spLocks noGrp="1"/>
          </p:cNvSpPr>
          <p:nvPr>
            <p:ph type="sldNum" sz="quarter" idx="5"/>
          </p:nvPr>
        </p:nvSpPr>
        <p:spPr/>
        <p:txBody>
          <a:bodyPr/>
          <a:lstStyle/>
          <a:p>
            <a:fld id="{AB2FC7A4-3D1B-482D-8C9D-7642A2CE3076}" type="slidenum">
              <a:rPr lang="en-US" smtClean="0"/>
              <a:t>27</a:t>
            </a:fld>
            <a:endParaRPr lang="en-US"/>
          </a:p>
        </p:txBody>
      </p:sp>
    </p:spTree>
    <p:extLst>
      <p:ext uri="{BB962C8B-B14F-4D97-AF65-F5344CB8AC3E}">
        <p14:creationId xmlns:p14="http://schemas.microsoft.com/office/powerpoint/2010/main" val="9875753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Hệ thống mũi điện tử đơn giản đã hoàn thiện. Em tiến hành các thử nghiệm bằng cách đặt thiết bị vào trong các hộp lấy mẫu để quan sát kết quả suy luận. </a:t>
            </a:r>
            <a:r>
              <a:rPr lang="en-US" dirty="0" err="1"/>
              <a:t>Các</a:t>
            </a:r>
            <a:r>
              <a:rPr lang="en-US" dirty="0"/>
              <a:t> </a:t>
            </a:r>
            <a:r>
              <a:rPr lang="en-US" dirty="0" err="1"/>
              <a:t>hình</a:t>
            </a:r>
            <a:r>
              <a:rPr lang="en-US" dirty="0"/>
              <a:t> </a:t>
            </a:r>
            <a:r>
              <a:rPr lang="en-US" dirty="0" err="1"/>
              <a:t>trên</a:t>
            </a:r>
            <a:r>
              <a:rPr lang="en-US" dirty="0"/>
              <a:t> </a:t>
            </a:r>
            <a:r>
              <a:rPr lang="en-US" dirty="0" err="1"/>
              <a:t>thể</a:t>
            </a:r>
            <a:r>
              <a:rPr lang="en-US" dirty="0"/>
              <a:t> </a:t>
            </a:r>
            <a:r>
              <a:rPr lang="en-US" dirty="0" err="1"/>
              <a:t>hiện</a:t>
            </a:r>
            <a:r>
              <a:rPr lang="en-US" dirty="0"/>
              <a:t> </a:t>
            </a:r>
            <a:r>
              <a:rPr lang="en-US" dirty="0" err="1"/>
              <a:t>cho</a:t>
            </a:r>
            <a:r>
              <a:rPr lang="en-US" dirty="0"/>
              <a:t> </a:t>
            </a:r>
            <a:r>
              <a:rPr lang="en-US" dirty="0" err="1"/>
              <a:t>kết</a:t>
            </a:r>
            <a:r>
              <a:rPr lang="en-US" dirty="0"/>
              <a:t> </a:t>
            </a:r>
            <a:r>
              <a:rPr lang="en-US" dirty="0" err="1"/>
              <a:t>quả</a:t>
            </a:r>
            <a:r>
              <a:rPr lang="en-US" dirty="0"/>
              <a:t> </a:t>
            </a:r>
            <a:r>
              <a:rPr lang="en-US" dirty="0" err="1"/>
              <a:t>dự</a:t>
            </a:r>
            <a:r>
              <a:rPr lang="en-US" dirty="0"/>
              <a:t> </a:t>
            </a:r>
            <a:r>
              <a:rPr lang="en-US" dirty="0" err="1"/>
              <a:t>đoán</a:t>
            </a:r>
            <a:r>
              <a:rPr lang="en-US" dirty="0"/>
              <a:t> </a:t>
            </a:r>
            <a:r>
              <a:rPr lang="en-US" dirty="0" err="1"/>
              <a:t>của</a:t>
            </a:r>
            <a:r>
              <a:rPr lang="en-US" dirty="0"/>
              <a:t> </a:t>
            </a:r>
            <a:r>
              <a:rPr lang="en-US" dirty="0" err="1"/>
              <a:t>mô</a:t>
            </a:r>
            <a:r>
              <a:rPr lang="en-US" dirty="0"/>
              <a:t> </a:t>
            </a:r>
            <a:r>
              <a:rPr lang="en-US" dirty="0" err="1"/>
              <a:t>hình</a:t>
            </a:r>
            <a:r>
              <a:rPr lang="en-US" dirty="0"/>
              <a:t> </a:t>
            </a:r>
            <a:r>
              <a:rPr lang="en-US" dirty="0" err="1"/>
              <a:t>với</a:t>
            </a:r>
            <a:r>
              <a:rPr lang="en-US" dirty="0"/>
              <a:t> </a:t>
            </a:r>
            <a:r>
              <a:rPr lang="en-US" dirty="0" err="1"/>
              <a:t>từng</a:t>
            </a:r>
            <a:r>
              <a:rPr lang="en-US" dirty="0"/>
              <a:t> </a:t>
            </a:r>
            <a:r>
              <a:rPr lang="en-US" dirty="0" err="1"/>
              <a:t>mẫu</a:t>
            </a:r>
            <a:r>
              <a:rPr lang="en-US" dirty="0"/>
              <a:t> </a:t>
            </a:r>
            <a:r>
              <a:rPr lang="en-US" dirty="0" err="1"/>
              <a:t>mùi</a:t>
            </a:r>
            <a:r>
              <a:rPr lang="en-US" dirty="0"/>
              <a:t>.</a:t>
            </a:r>
          </a:p>
        </p:txBody>
      </p:sp>
      <p:sp>
        <p:nvSpPr>
          <p:cNvPr id="4" name="Slide Number Placeholder 3"/>
          <p:cNvSpPr>
            <a:spLocks noGrp="1"/>
          </p:cNvSpPr>
          <p:nvPr>
            <p:ph type="sldNum" sz="quarter" idx="5"/>
          </p:nvPr>
        </p:nvSpPr>
        <p:spPr/>
        <p:txBody>
          <a:bodyPr/>
          <a:lstStyle/>
          <a:p>
            <a:fld id="{AB2FC7A4-3D1B-482D-8C9D-7642A2CE3076}" type="slidenum">
              <a:rPr lang="en-US" smtClean="0"/>
              <a:t>28</a:t>
            </a:fld>
            <a:endParaRPr lang="en-US"/>
          </a:p>
        </p:txBody>
      </p:sp>
    </p:spTree>
    <p:extLst>
      <p:ext uri="{BB962C8B-B14F-4D97-AF65-F5344CB8AC3E}">
        <p14:creationId xmlns:p14="http://schemas.microsoft.com/office/powerpoint/2010/main" val="250855092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B2FC7A4-3D1B-482D-8C9D-7642A2CE3076}" type="slidenum">
              <a:rPr lang="en-US" smtClean="0"/>
              <a:t>29</a:t>
            </a:fld>
            <a:endParaRPr lang="en-US"/>
          </a:p>
        </p:txBody>
      </p:sp>
    </p:spTree>
    <p:extLst>
      <p:ext uri="{BB962C8B-B14F-4D97-AF65-F5344CB8AC3E}">
        <p14:creationId xmlns:p14="http://schemas.microsoft.com/office/powerpoint/2010/main" val="14789772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B2FC7A4-3D1B-482D-8C9D-7642A2CE3076}" type="slidenum">
              <a:rPr lang="en-US" smtClean="0"/>
              <a:t>30</a:t>
            </a:fld>
            <a:endParaRPr lang="en-US"/>
          </a:p>
        </p:txBody>
      </p:sp>
    </p:spTree>
    <p:extLst>
      <p:ext uri="{BB962C8B-B14F-4D97-AF65-F5344CB8AC3E}">
        <p14:creationId xmlns:p14="http://schemas.microsoft.com/office/powerpoint/2010/main" val="364813757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Với</a:t>
            </a:r>
            <a:r>
              <a:rPr lang="en-US" dirty="0"/>
              <a:t> </a:t>
            </a:r>
            <a:r>
              <a:rPr lang="en-US" dirty="0" err="1"/>
              <a:t>kết</a:t>
            </a:r>
            <a:r>
              <a:rPr lang="en-US" dirty="0"/>
              <a:t> </a:t>
            </a:r>
            <a:r>
              <a:rPr lang="en-US" dirty="0" err="1"/>
              <a:t>quả</a:t>
            </a:r>
            <a:r>
              <a:rPr lang="en-US" dirty="0"/>
              <a:t> </a:t>
            </a:r>
            <a:r>
              <a:rPr lang="en-US" dirty="0" err="1"/>
              <a:t>thực</a:t>
            </a:r>
            <a:r>
              <a:rPr lang="en-US" dirty="0"/>
              <a:t> </a:t>
            </a:r>
            <a:r>
              <a:rPr lang="en-US" dirty="0" err="1"/>
              <a:t>nghiệm</a:t>
            </a:r>
            <a:r>
              <a:rPr lang="en-US" dirty="0"/>
              <a:t> </a:t>
            </a:r>
            <a:r>
              <a:rPr lang="en-US" dirty="0" err="1"/>
              <a:t>như</a:t>
            </a:r>
            <a:r>
              <a:rPr lang="en-US" dirty="0"/>
              <a:t> </a:t>
            </a:r>
            <a:r>
              <a:rPr lang="en-US" dirty="0" err="1"/>
              <a:t>vậy</a:t>
            </a:r>
            <a:r>
              <a:rPr lang="en-US" dirty="0"/>
              <a:t>, d</a:t>
            </a:r>
            <a:r>
              <a:rPr lang="vi-VN" dirty="0"/>
              <a:t>ánh giá tổng thể</a:t>
            </a:r>
          </a:p>
          <a:p>
            <a:pPr>
              <a:buFont typeface="Arial" panose="020B0604020202020204" pitchFamily="34" charset="0"/>
              <a:buChar char="•"/>
            </a:pPr>
            <a:r>
              <a:rPr lang="vi-VN" dirty="0"/>
              <a:t>Htmdt đã hoạt động. Mô hình nhận dạng mùi có hiệu suất tốt trên LT.</a:t>
            </a:r>
          </a:p>
          <a:p>
            <a:pPr>
              <a:buFont typeface="Arial" panose="020B0604020202020204" pitchFamily="34" charset="0"/>
              <a:buChar char="•"/>
            </a:pPr>
            <a:r>
              <a:rPr lang="vi-VN" dirty="0"/>
              <a:t>Nhược điểm là Ht</a:t>
            </a:r>
            <a:r>
              <a:rPr lang="en-US" dirty="0" err="1"/>
              <a:t>mđt</a:t>
            </a:r>
            <a:r>
              <a:rPr lang="vi-VN" dirty="0"/>
              <a:t> chưa nhận dạng đc mùi và chưa tối ưu về nhiều mặt.</a:t>
            </a:r>
          </a:p>
          <a:p>
            <a:r>
              <a:rPr lang="vi-VN" dirty="0"/>
              <a:t>Hướng phát triển.</a:t>
            </a:r>
          </a:p>
          <a:p>
            <a:pPr>
              <a:buFontTx/>
              <a:buChar char="-"/>
            </a:pPr>
            <a:r>
              <a:rPr lang="en-US" sz="1200" dirty="0"/>
              <a:t>Thu </a:t>
            </a:r>
            <a:r>
              <a:rPr lang="en-US" sz="1200" dirty="0" err="1"/>
              <a:t>thập</a:t>
            </a:r>
            <a:r>
              <a:rPr lang="en-US" sz="1200" dirty="0"/>
              <a:t> </a:t>
            </a:r>
            <a:r>
              <a:rPr lang="en-US" sz="1200" dirty="0" err="1"/>
              <a:t>nhiều</a:t>
            </a:r>
            <a:r>
              <a:rPr lang="en-US" sz="1200" dirty="0"/>
              <a:t> </a:t>
            </a:r>
            <a:r>
              <a:rPr lang="en-US" sz="1200" dirty="0" err="1"/>
              <a:t>dữ</a:t>
            </a:r>
            <a:r>
              <a:rPr lang="en-US" sz="1200" dirty="0"/>
              <a:t> </a:t>
            </a:r>
            <a:r>
              <a:rPr lang="en-US" sz="1200" dirty="0" err="1"/>
              <a:t>liệu</a:t>
            </a:r>
            <a:r>
              <a:rPr lang="en-US" sz="1200" dirty="0"/>
              <a:t> </a:t>
            </a:r>
            <a:r>
              <a:rPr lang="en-US" sz="1200" dirty="0" err="1"/>
              <a:t>hơn</a:t>
            </a:r>
            <a:endParaRPr lang="en-US" sz="1200" dirty="0"/>
          </a:p>
          <a:p>
            <a:pPr>
              <a:buFontTx/>
              <a:buChar char="-"/>
            </a:pPr>
            <a:r>
              <a:rPr lang="en-US" sz="1200" dirty="0" err="1"/>
              <a:t>Nghiên</a:t>
            </a:r>
            <a:r>
              <a:rPr lang="en-US" sz="1200" dirty="0"/>
              <a:t> </a:t>
            </a:r>
            <a:r>
              <a:rPr lang="en-US" sz="1200" dirty="0" err="1"/>
              <a:t>cứu</a:t>
            </a:r>
            <a:r>
              <a:rPr lang="en-US" sz="1200" dirty="0"/>
              <a:t>, </a:t>
            </a:r>
            <a:r>
              <a:rPr lang="en-US" sz="1200" dirty="0" err="1"/>
              <a:t>thử</a:t>
            </a:r>
            <a:r>
              <a:rPr lang="en-US" sz="1200" dirty="0"/>
              <a:t> </a:t>
            </a:r>
            <a:r>
              <a:rPr lang="en-US" sz="1200" dirty="0" err="1"/>
              <a:t>nghiệm</a:t>
            </a:r>
            <a:r>
              <a:rPr lang="en-US" sz="1200" dirty="0"/>
              <a:t> </a:t>
            </a:r>
            <a:r>
              <a:rPr lang="en-US" sz="1200" dirty="0" err="1"/>
              <a:t>phương</a:t>
            </a:r>
            <a:r>
              <a:rPr lang="en-US" sz="1200" dirty="0"/>
              <a:t> </a:t>
            </a:r>
            <a:r>
              <a:rPr lang="en-US" sz="1200" dirty="0" err="1"/>
              <a:t>pháp</a:t>
            </a:r>
            <a:r>
              <a:rPr lang="en-US" sz="1200" dirty="0"/>
              <a:t> </a:t>
            </a:r>
            <a:r>
              <a:rPr lang="en-US" sz="1200" dirty="0" err="1"/>
              <a:t>trích</a:t>
            </a:r>
            <a:r>
              <a:rPr lang="en-US" sz="1200" dirty="0"/>
              <a:t> </a:t>
            </a:r>
            <a:r>
              <a:rPr lang="en-US" sz="1200" dirty="0" err="1"/>
              <a:t>xuất</a:t>
            </a:r>
            <a:r>
              <a:rPr lang="en-US" sz="1200" dirty="0"/>
              <a:t> </a:t>
            </a:r>
            <a:r>
              <a:rPr lang="en-US" sz="1200" dirty="0" err="1"/>
              <a:t>đặc</a:t>
            </a:r>
            <a:r>
              <a:rPr lang="en-US" sz="1200" dirty="0"/>
              <a:t> </a:t>
            </a:r>
            <a:r>
              <a:rPr lang="en-US" sz="1200" dirty="0" err="1"/>
              <a:t>trưng</a:t>
            </a:r>
            <a:r>
              <a:rPr lang="en-US" sz="1200" dirty="0"/>
              <a:t> </a:t>
            </a:r>
            <a:r>
              <a:rPr lang="en-US" sz="1200" dirty="0" err="1"/>
              <a:t>khác</a:t>
            </a:r>
            <a:endParaRPr lang="en-US" sz="1200" dirty="0"/>
          </a:p>
          <a:p>
            <a:pPr>
              <a:buFontTx/>
              <a:buChar char="-"/>
            </a:pPr>
            <a:r>
              <a:rPr lang="en-US" sz="1200" dirty="0" err="1"/>
              <a:t>Nghiên</a:t>
            </a:r>
            <a:r>
              <a:rPr lang="en-US" sz="1200" dirty="0"/>
              <a:t> </a:t>
            </a:r>
            <a:r>
              <a:rPr lang="en-US" sz="1200" dirty="0" err="1"/>
              <a:t>cứu</a:t>
            </a:r>
            <a:r>
              <a:rPr lang="en-US" sz="1200" dirty="0"/>
              <a:t>, </a:t>
            </a:r>
            <a:r>
              <a:rPr lang="en-US" sz="1200" dirty="0" err="1"/>
              <a:t>thử</a:t>
            </a:r>
            <a:r>
              <a:rPr lang="en-US" sz="1200" dirty="0"/>
              <a:t> </a:t>
            </a:r>
            <a:r>
              <a:rPr lang="en-US" sz="1200" dirty="0" err="1"/>
              <a:t>nghiệm</a:t>
            </a:r>
            <a:r>
              <a:rPr lang="en-US" sz="1200" dirty="0"/>
              <a:t> </a:t>
            </a:r>
            <a:r>
              <a:rPr lang="en-US" sz="1200" dirty="0" err="1"/>
              <a:t>mô</a:t>
            </a:r>
            <a:r>
              <a:rPr lang="en-US" sz="1200" dirty="0"/>
              <a:t> </a:t>
            </a:r>
            <a:r>
              <a:rPr lang="en-US" sz="1200" dirty="0" err="1"/>
              <a:t>hình</a:t>
            </a:r>
            <a:r>
              <a:rPr lang="en-US" sz="1200" dirty="0"/>
              <a:t> </a:t>
            </a:r>
            <a:r>
              <a:rPr lang="en-US" sz="1200" dirty="0" err="1"/>
              <a:t>khác</a:t>
            </a:r>
            <a:endParaRPr lang="en-US" sz="1200" dirty="0"/>
          </a:p>
          <a:p>
            <a:pPr>
              <a:buFontTx/>
              <a:buChar char="-"/>
            </a:pPr>
            <a:r>
              <a:rPr lang="en-US" sz="1200" dirty="0" err="1"/>
              <a:t>Tối</a:t>
            </a:r>
            <a:r>
              <a:rPr lang="en-US" sz="1200" dirty="0"/>
              <a:t> </a:t>
            </a:r>
            <a:r>
              <a:rPr lang="en-US" sz="1200" dirty="0" err="1"/>
              <a:t>ưu</a:t>
            </a:r>
            <a:r>
              <a:rPr lang="en-US" sz="1200" dirty="0"/>
              <a:t> </a:t>
            </a:r>
            <a:r>
              <a:rPr lang="en-US" sz="1200" dirty="0" err="1"/>
              <a:t>hóa</a:t>
            </a:r>
            <a:r>
              <a:rPr lang="en-US" sz="1200" dirty="0"/>
              <a:t> </a:t>
            </a:r>
            <a:r>
              <a:rPr lang="en-US" sz="1200" dirty="0" err="1"/>
              <a:t>triển</a:t>
            </a:r>
            <a:r>
              <a:rPr lang="en-US" sz="1200" dirty="0"/>
              <a:t> </a:t>
            </a:r>
            <a:r>
              <a:rPr lang="en-US" sz="1200" dirty="0" err="1"/>
              <a:t>khai</a:t>
            </a:r>
            <a:r>
              <a:rPr lang="en-US" sz="1200" dirty="0"/>
              <a:t> </a:t>
            </a:r>
            <a:r>
              <a:rPr lang="en-US" sz="1200" dirty="0" err="1"/>
              <a:t>hệ</a:t>
            </a:r>
            <a:r>
              <a:rPr lang="en-US" sz="1200" dirty="0"/>
              <a:t> </a:t>
            </a:r>
            <a:r>
              <a:rPr lang="en-US" sz="1200" dirty="0" err="1"/>
              <a:t>thống</a:t>
            </a:r>
            <a:endParaRPr lang="en-US" sz="1200" dirty="0"/>
          </a:p>
        </p:txBody>
      </p:sp>
      <p:sp>
        <p:nvSpPr>
          <p:cNvPr id="4" name="Slide Number Placeholder 3"/>
          <p:cNvSpPr>
            <a:spLocks noGrp="1"/>
          </p:cNvSpPr>
          <p:nvPr>
            <p:ph type="sldNum" sz="quarter" idx="5"/>
          </p:nvPr>
        </p:nvSpPr>
        <p:spPr/>
        <p:txBody>
          <a:bodyPr/>
          <a:lstStyle/>
          <a:p>
            <a:fld id="{AB2FC7A4-3D1B-482D-8C9D-7642A2CE3076}" type="slidenum">
              <a:rPr lang="en-US" smtClean="0"/>
              <a:t>31</a:t>
            </a:fld>
            <a:endParaRPr lang="en-US"/>
          </a:p>
        </p:txBody>
      </p:sp>
    </p:spTree>
    <p:extLst>
      <p:ext uri="{BB962C8B-B14F-4D97-AF65-F5344CB8AC3E}">
        <p14:creationId xmlns:p14="http://schemas.microsoft.com/office/powerpoint/2010/main" val="23417883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Phần</a:t>
            </a:r>
            <a:r>
              <a:rPr lang="en-US" dirty="0"/>
              <a:t> 1 </a:t>
            </a:r>
            <a:r>
              <a:rPr lang="en-US" dirty="0" err="1"/>
              <a:t>là</a:t>
            </a:r>
            <a:r>
              <a:rPr lang="en-US" dirty="0"/>
              <a:t> </a:t>
            </a:r>
            <a:r>
              <a:rPr lang="en-US" dirty="0" err="1"/>
              <a:t>đặt</a:t>
            </a:r>
            <a:r>
              <a:rPr lang="en-US" dirty="0"/>
              <a:t> </a:t>
            </a:r>
            <a:r>
              <a:rPr lang="en-US" dirty="0" err="1"/>
              <a:t>vấn</a:t>
            </a:r>
            <a:r>
              <a:rPr lang="en-US" dirty="0"/>
              <a:t> </a:t>
            </a:r>
            <a:r>
              <a:rPr lang="en-US" dirty="0" err="1"/>
              <a:t>đề</a:t>
            </a:r>
            <a:r>
              <a:rPr lang="en-US" dirty="0"/>
              <a:t>.</a:t>
            </a:r>
          </a:p>
        </p:txBody>
      </p:sp>
      <p:sp>
        <p:nvSpPr>
          <p:cNvPr id="4" name="Slide Number Placeholder 3"/>
          <p:cNvSpPr>
            <a:spLocks noGrp="1"/>
          </p:cNvSpPr>
          <p:nvPr>
            <p:ph type="sldNum" sz="quarter" idx="5"/>
          </p:nvPr>
        </p:nvSpPr>
        <p:spPr/>
        <p:txBody>
          <a:bodyPr/>
          <a:lstStyle/>
          <a:p>
            <a:fld id="{AB2FC7A4-3D1B-482D-8C9D-7642A2CE3076}" type="slidenum">
              <a:rPr lang="en-US" smtClean="0"/>
              <a:t>5</a:t>
            </a:fld>
            <a:endParaRPr lang="en-US"/>
          </a:p>
        </p:txBody>
      </p:sp>
    </p:spTree>
    <p:extLst>
      <p:ext uri="{BB962C8B-B14F-4D97-AF65-F5344CB8AC3E}">
        <p14:creationId xmlns:p14="http://schemas.microsoft.com/office/powerpoint/2010/main" val="282025753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Em đã trình bày xong đề tài tốt nghiệp của mình. Em xin gửi lời cảm ơn đến thầy cô ABC (chức danh, tên đầy đủ của giáo viên hướng dẫn) đã nhiệt tình giúp đỡ em hoàn thiện ĐATN. Tuy đã cố gắng nhưng với kiến thức còn hạn chế, chắc chắn ĐATN của em không tránh khỏi những sai sót. Em rất mong nhận được ý kiến của các thầy (cô) và các bạn để bản ĐATN của em được hoàn thiện hơn. Em xin chân thành cảm ơn.</a:t>
            </a:r>
            <a:endParaRPr lang="en-US" dirty="0"/>
          </a:p>
        </p:txBody>
      </p:sp>
      <p:sp>
        <p:nvSpPr>
          <p:cNvPr id="4" name="Slide Number Placeholder 3"/>
          <p:cNvSpPr>
            <a:spLocks noGrp="1"/>
          </p:cNvSpPr>
          <p:nvPr>
            <p:ph type="sldNum" sz="quarter" idx="5"/>
          </p:nvPr>
        </p:nvSpPr>
        <p:spPr/>
        <p:txBody>
          <a:bodyPr/>
          <a:lstStyle/>
          <a:p>
            <a:fld id="{AB2FC7A4-3D1B-482D-8C9D-7642A2CE3076}" type="slidenum">
              <a:rPr lang="en-US" smtClean="0"/>
              <a:t>32</a:t>
            </a:fld>
            <a:endParaRPr lang="en-US"/>
          </a:p>
        </p:txBody>
      </p:sp>
    </p:spTree>
    <p:extLst>
      <p:ext uri="{BB962C8B-B14F-4D97-AF65-F5344CB8AC3E}">
        <p14:creationId xmlns:p14="http://schemas.microsoft.com/office/powerpoint/2010/main" val="13317643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Hoạt</a:t>
            </a:r>
            <a:r>
              <a:rPr lang="en-US" dirty="0"/>
              <a:t> </a:t>
            </a:r>
            <a:r>
              <a:rPr lang="en-US" dirty="0" err="1"/>
              <a:t>động</a:t>
            </a:r>
            <a:r>
              <a:rPr lang="en-US" dirty="0"/>
              <a:t> </a:t>
            </a:r>
            <a:r>
              <a:rPr lang="en-US" dirty="0" err="1"/>
              <a:t>của</a:t>
            </a:r>
            <a:r>
              <a:rPr lang="en-US" dirty="0"/>
              <a:t> </a:t>
            </a:r>
            <a:r>
              <a:rPr lang="en-US" dirty="0" err="1"/>
              <a:t>mũi</a:t>
            </a:r>
            <a:r>
              <a:rPr lang="en-US" dirty="0"/>
              <a:t> </a:t>
            </a:r>
            <a:r>
              <a:rPr lang="en-US" dirty="0" err="1"/>
              <a:t>sinh</a:t>
            </a:r>
            <a:r>
              <a:rPr lang="en-US" dirty="0"/>
              <a:t> </a:t>
            </a:r>
            <a:r>
              <a:rPr lang="en-US" dirty="0" err="1"/>
              <a:t>học</a:t>
            </a:r>
            <a:r>
              <a:rPr lang="en-US" dirty="0"/>
              <a:t>, </a:t>
            </a:r>
            <a:r>
              <a:rPr lang="en-US" dirty="0" err="1"/>
              <a:t>như</a:t>
            </a:r>
            <a:r>
              <a:rPr lang="en-US" dirty="0"/>
              <a:t> </a:t>
            </a:r>
            <a:r>
              <a:rPr lang="en-US" dirty="0" err="1"/>
              <a:t>mũi</a:t>
            </a:r>
            <a:r>
              <a:rPr lang="en-US" dirty="0"/>
              <a:t> </a:t>
            </a:r>
            <a:r>
              <a:rPr lang="en-US" dirty="0" err="1"/>
              <a:t>người</a:t>
            </a:r>
            <a:r>
              <a:rPr lang="en-US" dirty="0"/>
              <a:t>, </a:t>
            </a:r>
            <a:r>
              <a:rPr lang="en-US" dirty="0" err="1"/>
              <a:t>có</a:t>
            </a:r>
            <a:r>
              <a:rPr lang="en-US" dirty="0"/>
              <a:t> </a:t>
            </a:r>
            <a:r>
              <a:rPr lang="en-US" dirty="0" err="1"/>
              <a:t>những</a:t>
            </a:r>
            <a:r>
              <a:rPr lang="en-US" dirty="0"/>
              <a:t> </a:t>
            </a:r>
            <a:r>
              <a:rPr lang="en-US" dirty="0" err="1"/>
              <a:t>hạn</a:t>
            </a:r>
            <a:r>
              <a:rPr lang="en-US" dirty="0"/>
              <a:t> </a:t>
            </a:r>
            <a:r>
              <a:rPr lang="en-US" dirty="0" err="1"/>
              <a:t>chế</a:t>
            </a:r>
            <a:r>
              <a:rPr lang="en-US" dirty="0"/>
              <a:t> </a:t>
            </a:r>
            <a:r>
              <a:rPr lang="en-US" dirty="0" err="1"/>
              <a:t>nhất</a:t>
            </a:r>
            <a:r>
              <a:rPr lang="en-US" dirty="0"/>
              <a:t> </a:t>
            </a:r>
            <a:r>
              <a:rPr lang="en-US" dirty="0" err="1"/>
              <a:t>định</a:t>
            </a:r>
            <a:r>
              <a:rPr lang="en-US" dirty="0"/>
              <a:t>. </a:t>
            </a:r>
            <a:r>
              <a:rPr lang="en-US" dirty="0" err="1"/>
              <a:t>Ví</a:t>
            </a:r>
            <a:r>
              <a:rPr lang="en-US" dirty="0"/>
              <a:t> </a:t>
            </a:r>
            <a:r>
              <a:rPr lang="en-US" dirty="0" err="1"/>
              <a:t>dụ</a:t>
            </a:r>
            <a:r>
              <a:rPr lang="en-US" dirty="0"/>
              <a:t> </a:t>
            </a:r>
            <a:r>
              <a:rPr lang="en-US" dirty="0" err="1"/>
              <a:t>như</a:t>
            </a:r>
            <a:r>
              <a:rPr lang="en-US" dirty="0"/>
              <a:t>: </a:t>
            </a:r>
            <a:r>
              <a:rPr lang="en-US" dirty="0" err="1"/>
              <a:t>giới</a:t>
            </a:r>
            <a:r>
              <a:rPr lang="en-US" dirty="0"/>
              <a:t> </a:t>
            </a:r>
            <a:r>
              <a:rPr lang="en-US" dirty="0" err="1"/>
              <a:t>hạn</a:t>
            </a:r>
            <a:r>
              <a:rPr lang="en-US" dirty="0"/>
              <a:t> </a:t>
            </a:r>
            <a:r>
              <a:rPr lang="en-US" dirty="0" err="1"/>
              <a:t>xác</a:t>
            </a:r>
            <a:r>
              <a:rPr lang="en-US" dirty="0"/>
              <a:t> </a:t>
            </a:r>
            <a:r>
              <a:rPr lang="en-US" dirty="0" err="1"/>
              <a:t>định</a:t>
            </a:r>
            <a:r>
              <a:rPr lang="en-US" dirty="0"/>
              <a:t>, </a:t>
            </a:r>
            <a:r>
              <a:rPr lang="en-US" dirty="0" err="1"/>
              <a:t>khó</a:t>
            </a:r>
            <a:r>
              <a:rPr lang="en-US" dirty="0"/>
              <a:t> </a:t>
            </a:r>
            <a:r>
              <a:rPr lang="en-US" dirty="0" err="1"/>
              <a:t>xác</a:t>
            </a:r>
            <a:r>
              <a:rPr lang="en-US" dirty="0"/>
              <a:t> </a:t>
            </a:r>
            <a:r>
              <a:rPr lang="en-US" dirty="0" err="1"/>
              <a:t>định</a:t>
            </a:r>
            <a:r>
              <a:rPr lang="en-US" dirty="0"/>
              <a:t> </a:t>
            </a:r>
            <a:r>
              <a:rPr lang="en-US" dirty="0" err="1"/>
              <a:t>các</a:t>
            </a:r>
            <a:r>
              <a:rPr lang="en-US" dirty="0"/>
              <a:t> </a:t>
            </a:r>
            <a:r>
              <a:rPr lang="en-US" dirty="0" err="1"/>
              <a:t>mùi</a:t>
            </a:r>
            <a:r>
              <a:rPr lang="en-US" dirty="0"/>
              <a:t> </a:t>
            </a:r>
            <a:r>
              <a:rPr lang="en-US" dirty="0" err="1"/>
              <a:t>khí</a:t>
            </a:r>
            <a:r>
              <a:rPr lang="en-US" dirty="0"/>
              <a:t> </a:t>
            </a:r>
            <a:r>
              <a:rPr lang="en-US" dirty="0" err="1"/>
              <a:t>độc</a:t>
            </a:r>
            <a:r>
              <a:rPr lang="en-US" dirty="0"/>
              <a:t> </a:t>
            </a:r>
            <a:r>
              <a:rPr lang="en-US" dirty="0" err="1"/>
              <a:t>hại</a:t>
            </a:r>
            <a:r>
              <a:rPr lang="en-US" dirty="0"/>
              <a:t>, </a:t>
            </a:r>
            <a:r>
              <a:rPr lang="en-US" dirty="0" err="1"/>
              <a:t>không</a:t>
            </a:r>
            <a:r>
              <a:rPr lang="en-US" dirty="0"/>
              <a:t> </a:t>
            </a:r>
            <a:r>
              <a:rPr lang="en-US" dirty="0" err="1"/>
              <a:t>màu</a:t>
            </a:r>
            <a:r>
              <a:rPr lang="en-US" dirty="0"/>
              <a:t>, </a:t>
            </a:r>
            <a:r>
              <a:rPr lang="en-US" dirty="0" err="1"/>
              <a:t>không</a:t>
            </a:r>
            <a:r>
              <a:rPr lang="en-US" dirty="0"/>
              <a:t> </a:t>
            </a:r>
            <a:r>
              <a:rPr lang="en-US" dirty="0" err="1"/>
              <a:t>mùi</a:t>
            </a:r>
            <a:r>
              <a:rPr lang="en-US" dirty="0"/>
              <a:t>. </a:t>
            </a:r>
            <a:r>
              <a:rPr lang="en-US" dirty="0" err="1"/>
              <a:t>Không</a:t>
            </a:r>
            <a:r>
              <a:rPr lang="en-US" dirty="0"/>
              <a:t> </a:t>
            </a:r>
            <a:r>
              <a:rPr lang="en-US" dirty="0" err="1"/>
              <a:t>thể</a:t>
            </a:r>
            <a:r>
              <a:rPr lang="en-US" dirty="0"/>
              <a:t> </a:t>
            </a:r>
            <a:r>
              <a:rPr lang="en-US" dirty="0" err="1"/>
              <a:t>tách</a:t>
            </a:r>
            <a:r>
              <a:rPr lang="en-US" dirty="0"/>
              <a:t> </a:t>
            </a:r>
            <a:r>
              <a:rPr lang="en-US" dirty="0" err="1"/>
              <a:t>rời</a:t>
            </a:r>
            <a:r>
              <a:rPr lang="en-US" dirty="0"/>
              <a:t>, </a:t>
            </a:r>
            <a:r>
              <a:rPr lang="en-US" dirty="0" err="1"/>
              <a:t>không</a:t>
            </a:r>
            <a:r>
              <a:rPr lang="en-US" dirty="0"/>
              <a:t> </a:t>
            </a:r>
            <a:r>
              <a:rPr lang="en-US" dirty="0" err="1"/>
              <a:t>thể</a:t>
            </a:r>
            <a:r>
              <a:rPr lang="en-US" dirty="0"/>
              <a:t> </a:t>
            </a:r>
            <a:r>
              <a:rPr lang="en-US" dirty="0" err="1"/>
              <a:t>hoạt</a:t>
            </a:r>
            <a:r>
              <a:rPr lang="en-US" dirty="0"/>
              <a:t> </a:t>
            </a:r>
            <a:r>
              <a:rPr lang="en-US" dirty="0" err="1"/>
              <a:t>động</a:t>
            </a:r>
            <a:r>
              <a:rPr lang="en-US" dirty="0"/>
              <a:t> </a:t>
            </a:r>
            <a:r>
              <a:rPr lang="en-US" dirty="0" err="1"/>
              <a:t>trong</a:t>
            </a:r>
            <a:r>
              <a:rPr lang="en-US" dirty="0"/>
              <a:t> </a:t>
            </a:r>
            <a:r>
              <a:rPr lang="en-US" dirty="0" err="1"/>
              <a:t>các</a:t>
            </a:r>
            <a:r>
              <a:rPr lang="en-US" dirty="0"/>
              <a:t> </a:t>
            </a:r>
            <a:r>
              <a:rPr lang="en-US" dirty="0" err="1"/>
              <a:t>môi</a:t>
            </a:r>
            <a:r>
              <a:rPr lang="en-US" dirty="0"/>
              <a:t> </a:t>
            </a:r>
            <a:r>
              <a:rPr lang="en-US" dirty="0" err="1"/>
              <a:t>trường</a:t>
            </a:r>
            <a:r>
              <a:rPr lang="en-US" dirty="0"/>
              <a:t> </a:t>
            </a:r>
            <a:r>
              <a:rPr lang="en-US" dirty="0" err="1"/>
              <a:t>độc</a:t>
            </a:r>
            <a:r>
              <a:rPr lang="en-US" dirty="0"/>
              <a:t> </a:t>
            </a:r>
            <a:r>
              <a:rPr lang="en-US" dirty="0" err="1"/>
              <a:t>hại</a:t>
            </a:r>
            <a:r>
              <a:rPr lang="en-US" dirty="0"/>
              <a:t>. </a:t>
            </a:r>
            <a:r>
              <a:rPr lang="en-US" dirty="0" err="1"/>
              <a:t>Dễ</a:t>
            </a:r>
            <a:r>
              <a:rPr lang="en-US" dirty="0"/>
              <a:t> </a:t>
            </a:r>
            <a:r>
              <a:rPr lang="en-US" dirty="0" err="1"/>
              <a:t>bị</a:t>
            </a:r>
            <a:r>
              <a:rPr lang="en-US" dirty="0"/>
              <a:t> </a:t>
            </a:r>
            <a:r>
              <a:rPr lang="en-US" dirty="0" err="1"/>
              <a:t>ảnh</a:t>
            </a:r>
            <a:r>
              <a:rPr lang="en-US" dirty="0"/>
              <a:t> </a:t>
            </a:r>
            <a:r>
              <a:rPr lang="en-US" dirty="0" err="1"/>
              <a:t>hưởng</a:t>
            </a:r>
            <a:r>
              <a:rPr lang="en-US" dirty="0"/>
              <a:t> </a:t>
            </a:r>
            <a:r>
              <a:rPr lang="en-US" dirty="0" err="1"/>
              <a:t>bởi</a:t>
            </a:r>
            <a:r>
              <a:rPr lang="en-US" dirty="0"/>
              <a:t> </a:t>
            </a:r>
            <a:r>
              <a:rPr lang="en-US" dirty="0" err="1"/>
              <a:t>các</a:t>
            </a:r>
            <a:r>
              <a:rPr lang="en-US" dirty="0"/>
              <a:t> </a:t>
            </a:r>
            <a:r>
              <a:rPr lang="en-US" dirty="0" err="1"/>
              <a:t>yếu</a:t>
            </a:r>
            <a:r>
              <a:rPr lang="en-US" dirty="0"/>
              <a:t> </a:t>
            </a:r>
            <a:r>
              <a:rPr lang="en-US" dirty="0" err="1"/>
              <a:t>tố</a:t>
            </a:r>
            <a:r>
              <a:rPr lang="en-US" dirty="0"/>
              <a:t> </a:t>
            </a:r>
            <a:r>
              <a:rPr lang="en-US" dirty="0" err="1"/>
              <a:t>môi</a:t>
            </a:r>
            <a:r>
              <a:rPr lang="en-US" dirty="0"/>
              <a:t> </a:t>
            </a:r>
            <a:r>
              <a:rPr lang="en-US" dirty="0" err="1"/>
              <a:t>trường</a:t>
            </a:r>
            <a:r>
              <a:rPr lang="en-US" dirty="0"/>
              <a:t> </a:t>
            </a:r>
            <a:r>
              <a:rPr lang="en-US" dirty="0" err="1"/>
              <a:t>bên</a:t>
            </a:r>
            <a:r>
              <a:rPr lang="en-US" dirty="0"/>
              <a:t> </a:t>
            </a:r>
            <a:r>
              <a:rPr lang="en-US" dirty="0" err="1"/>
              <a:t>ngoài</a:t>
            </a:r>
            <a:r>
              <a:rPr lang="en-US" dirty="0"/>
              <a:t>, </a:t>
            </a:r>
            <a:r>
              <a:rPr lang="en-US" dirty="0" err="1"/>
              <a:t>làm</a:t>
            </a:r>
            <a:r>
              <a:rPr lang="en-US" dirty="0"/>
              <a:t> </a:t>
            </a:r>
            <a:r>
              <a:rPr lang="en-US" dirty="0" err="1"/>
              <a:t>gián</a:t>
            </a:r>
            <a:r>
              <a:rPr lang="en-US" dirty="0"/>
              <a:t> </a:t>
            </a:r>
            <a:r>
              <a:rPr lang="en-US" dirty="0" err="1"/>
              <a:t>đoạn</a:t>
            </a:r>
            <a:r>
              <a:rPr lang="en-US" dirty="0"/>
              <a:t> </a:t>
            </a:r>
            <a:r>
              <a:rPr lang="en-US" dirty="0" err="1"/>
              <a:t>khả</a:t>
            </a:r>
            <a:r>
              <a:rPr lang="en-US" dirty="0"/>
              <a:t> </a:t>
            </a:r>
            <a:r>
              <a:rPr lang="en-US" dirty="0" err="1"/>
              <a:t>năng</a:t>
            </a:r>
            <a:r>
              <a:rPr lang="en-US" dirty="0"/>
              <a:t> </a:t>
            </a:r>
            <a:r>
              <a:rPr lang="en-US" dirty="0" err="1"/>
              <a:t>nhận</a:t>
            </a:r>
            <a:r>
              <a:rPr lang="en-US" dirty="0"/>
              <a:t> </a:t>
            </a:r>
            <a:r>
              <a:rPr lang="en-US" dirty="0" err="1"/>
              <a:t>dạng</a:t>
            </a:r>
            <a:r>
              <a:rPr lang="en-US" dirty="0"/>
              <a:t> </a:t>
            </a:r>
            <a:r>
              <a:rPr lang="en-US" dirty="0" err="1"/>
              <a:t>mùi</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Mdt</a:t>
            </a:r>
            <a:r>
              <a:rPr lang="en-US" dirty="0"/>
              <a:t> </a:t>
            </a:r>
            <a:r>
              <a:rPr lang="en-US" dirty="0" err="1"/>
              <a:t>giải</a:t>
            </a:r>
            <a:r>
              <a:rPr lang="en-US" dirty="0"/>
              <a:t> </a:t>
            </a:r>
            <a:r>
              <a:rPr lang="en-US" dirty="0" err="1"/>
              <a:t>quyết</a:t>
            </a:r>
            <a:r>
              <a:rPr lang="en-US" dirty="0"/>
              <a:t> </a:t>
            </a:r>
            <a:r>
              <a:rPr lang="en-US" dirty="0" err="1"/>
              <a:t>hầu</a:t>
            </a:r>
            <a:r>
              <a:rPr lang="en-US" dirty="0"/>
              <a:t> </a:t>
            </a:r>
            <a:r>
              <a:rPr lang="en-US" dirty="0" err="1"/>
              <a:t>hết</a:t>
            </a:r>
            <a:r>
              <a:rPr lang="en-US" dirty="0"/>
              <a:t> </a:t>
            </a:r>
            <a:r>
              <a:rPr lang="en-US" dirty="0" err="1"/>
              <a:t>các</a:t>
            </a:r>
            <a:r>
              <a:rPr lang="en-US" dirty="0"/>
              <a:t> </a:t>
            </a:r>
            <a:r>
              <a:rPr lang="en-US" dirty="0" err="1"/>
              <a:t>vấn</a:t>
            </a:r>
            <a:r>
              <a:rPr lang="en-US" dirty="0"/>
              <a:t> </a:t>
            </a:r>
            <a:r>
              <a:rPr lang="en-US" dirty="0" err="1"/>
              <a:t>đề</a:t>
            </a:r>
            <a:r>
              <a:rPr lang="en-US" dirty="0"/>
              <a:t> </a:t>
            </a:r>
            <a:r>
              <a:rPr lang="en-US" dirty="0" err="1"/>
              <a:t>đó</a:t>
            </a:r>
            <a:r>
              <a:rPr lang="en-US" dirty="0"/>
              <a:t>. </a:t>
            </a:r>
            <a:r>
              <a:rPr lang="en-US" dirty="0" err="1"/>
              <a:t>Nó</a:t>
            </a:r>
            <a:r>
              <a:rPr lang="en-US" dirty="0"/>
              <a:t> </a:t>
            </a:r>
            <a:r>
              <a:rPr lang="en-US" dirty="0" err="1"/>
              <a:t>có</a:t>
            </a:r>
            <a:r>
              <a:rPr lang="en-US" dirty="0"/>
              <a:t> </a:t>
            </a:r>
            <a:r>
              <a:rPr lang="en-US" dirty="0" err="1"/>
              <a:t>độ</a:t>
            </a:r>
            <a:r>
              <a:rPr lang="en-US" dirty="0"/>
              <a:t> </a:t>
            </a:r>
            <a:r>
              <a:rPr lang="en-US" dirty="0" err="1"/>
              <a:t>nhạy</a:t>
            </a:r>
            <a:r>
              <a:rPr lang="en-US" dirty="0"/>
              <a:t> </a:t>
            </a:r>
            <a:r>
              <a:rPr lang="en-US" dirty="0" err="1"/>
              <a:t>cao</a:t>
            </a:r>
            <a:r>
              <a:rPr lang="en-US" dirty="0"/>
              <a:t> </a:t>
            </a:r>
            <a:r>
              <a:rPr lang="en-US" dirty="0" err="1"/>
              <a:t>với</a:t>
            </a:r>
            <a:r>
              <a:rPr lang="en-US" dirty="0"/>
              <a:t> </a:t>
            </a:r>
            <a:r>
              <a:rPr lang="en-US" dirty="0" err="1"/>
              <a:t>các</a:t>
            </a:r>
            <a:r>
              <a:rPr lang="en-US" dirty="0"/>
              <a:t> </a:t>
            </a:r>
            <a:r>
              <a:rPr lang="en-US" dirty="0" err="1"/>
              <a:t>mùi</a:t>
            </a:r>
            <a:r>
              <a:rPr lang="en-US" dirty="0"/>
              <a:t> </a:t>
            </a:r>
            <a:r>
              <a:rPr lang="en-US" dirty="0" err="1"/>
              <a:t>khí</a:t>
            </a:r>
            <a:r>
              <a:rPr lang="en-US" dirty="0"/>
              <a:t>, </a:t>
            </a:r>
            <a:r>
              <a:rPr lang="en-US" dirty="0" err="1"/>
              <a:t>có</a:t>
            </a:r>
            <a:r>
              <a:rPr lang="en-US" dirty="0"/>
              <a:t> </a:t>
            </a:r>
            <a:r>
              <a:rPr lang="en-US" dirty="0" err="1"/>
              <a:t>thể</a:t>
            </a:r>
            <a:r>
              <a:rPr lang="en-US" dirty="0"/>
              <a:t> </a:t>
            </a:r>
            <a:r>
              <a:rPr lang="en-US" dirty="0" err="1"/>
              <a:t>hoạt</a:t>
            </a:r>
            <a:r>
              <a:rPr lang="en-US" dirty="0"/>
              <a:t> </a:t>
            </a:r>
            <a:r>
              <a:rPr lang="en-US" dirty="0" err="1"/>
              <a:t>động</a:t>
            </a:r>
            <a:r>
              <a:rPr lang="en-US" dirty="0"/>
              <a:t> ở </a:t>
            </a:r>
            <a:r>
              <a:rPr lang="en-US" dirty="0" err="1"/>
              <a:t>bất</a:t>
            </a:r>
            <a:r>
              <a:rPr lang="en-US" dirty="0"/>
              <a:t> </a:t>
            </a:r>
            <a:r>
              <a:rPr lang="en-US" dirty="0" err="1"/>
              <a:t>kì</a:t>
            </a:r>
            <a:r>
              <a:rPr lang="en-US" dirty="0"/>
              <a:t> </a:t>
            </a:r>
            <a:r>
              <a:rPr lang="en-US" dirty="0" err="1"/>
              <a:t>môi</a:t>
            </a:r>
            <a:r>
              <a:rPr lang="en-US" dirty="0"/>
              <a:t> </a:t>
            </a:r>
            <a:r>
              <a:rPr lang="en-US" dirty="0" err="1"/>
              <a:t>trường</a:t>
            </a:r>
            <a:r>
              <a:rPr lang="en-US" dirty="0"/>
              <a:t> </a:t>
            </a:r>
            <a:r>
              <a:rPr lang="en-US" dirty="0" err="1"/>
              <a:t>nào</a:t>
            </a:r>
            <a:r>
              <a:rPr lang="en-US" dirty="0"/>
              <a:t>, </a:t>
            </a:r>
            <a:r>
              <a:rPr lang="en-US" dirty="0" err="1"/>
              <a:t>kể</a:t>
            </a:r>
            <a:r>
              <a:rPr lang="en-US" dirty="0"/>
              <a:t> </a:t>
            </a:r>
            <a:r>
              <a:rPr lang="en-US" dirty="0" err="1"/>
              <a:t>cả</a:t>
            </a:r>
            <a:r>
              <a:rPr lang="en-US" dirty="0"/>
              <a:t> mt </a:t>
            </a:r>
            <a:r>
              <a:rPr lang="en-US" dirty="0" err="1"/>
              <a:t>độc</a:t>
            </a:r>
            <a:r>
              <a:rPr lang="en-US" dirty="0"/>
              <a:t> </a:t>
            </a:r>
            <a:r>
              <a:rPr lang="en-US" dirty="0" err="1"/>
              <a:t>hại</a:t>
            </a:r>
            <a:r>
              <a:rPr lang="en-US" dirty="0"/>
              <a:t>, </a:t>
            </a:r>
            <a:r>
              <a:rPr lang="en-US" dirty="0" err="1"/>
              <a:t>không</a:t>
            </a:r>
            <a:r>
              <a:rPr lang="en-US" dirty="0"/>
              <a:t> </a:t>
            </a:r>
            <a:r>
              <a:rPr lang="en-US" dirty="0" err="1"/>
              <a:t>bị</a:t>
            </a:r>
            <a:r>
              <a:rPr lang="en-US" dirty="0"/>
              <a:t> </a:t>
            </a:r>
            <a:r>
              <a:rPr lang="en-US" dirty="0" err="1"/>
              <a:t>gián</a:t>
            </a:r>
            <a:r>
              <a:rPr lang="en-US" dirty="0"/>
              <a:t> </a:t>
            </a:r>
            <a:r>
              <a:rPr lang="en-US" dirty="0" err="1"/>
              <a:t>đoạn</a:t>
            </a:r>
            <a:r>
              <a:rPr lang="en-US" dirty="0"/>
              <a:t> </a:t>
            </a:r>
            <a:r>
              <a:rPr lang="en-US" dirty="0" err="1"/>
              <a:t>bởi</a:t>
            </a:r>
            <a:r>
              <a:rPr lang="en-US" dirty="0"/>
              <a:t> </a:t>
            </a:r>
            <a:r>
              <a:rPr lang="en-US" dirty="0" err="1"/>
              <a:t>các</a:t>
            </a:r>
            <a:r>
              <a:rPr lang="en-US" dirty="0"/>
              <a:t> </a:t>
            </a:r>
            <a:r>
              <a:rPr lang="en-US" dirty="0" err="1"/>
              <a:t>yếu</a:t>
            </a:r>
            <a:r>
              <a:rPr lang="en-US" dirty="0"/>
              <a:t> </a:t>
            </a:r>
            <a:r>
              <a:rPr lang="en-US" dirty="0" err="1"/>
              <a:t>tố</a:t>
            </a:r>
            <a:r>
              <a:rPr lang="en-US" dirty="0"/>
              <a:t> </a:t>
            </a:r>
            <a:r>
              <a:rPr lang="en-US" dirty="0" err="1"/>
              <a:t>môi</a:t>
            </a:r>
            <a:r>
              <a:rPr lang="en-US" dirty="0"/>
              <a:t> </a:t>
            </a:r>
            <a:r>
              <a:rPr lang="en-US" dirty="0" err="1"/>
              <a:t>trường</a:t>
            </a:r>
            <a:r>
              <a:rPr lang="en-US" dirty="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a:t>
            </a:r>
          </a:p>
        </p:txBody>
      </p:sp>
      <p:sp>
        <p:nvSpPr>
          <p:cNvPr id="4" name="Slide Number Placeholder 3"/>
          <p:cNvSpPr>
            <a:spLocks noGrp="1"/>
          </p:cNvSpPr>
          <p:nvPr>
            <p:ph type="sldNum" sz="quarter" idx="5"/>
          </p:nvPr>
        </p:nvSpPr>
        <p:spPr/>
        <p:txBody>
          <a:bodyPr/>
          <a:lstStyle/>
          <a:p>
            <a:fld id="{AB2FC7A4-3D1B-482D-8C9D-7642A2CE3076}" type="slidenum">
              <a:rPr lang="en-US" smtClean="0"/>
              <a:t>6</a:t>
            </a:fld>
            <a:endParaRPr lang="en-US"/>
          </a:p>
        </p:txBody>
      </p:sp>
    </p:spTree>
    <p:extLst>
      <p:ext uri="{BB962C8B-B14F-4D97-AF65-F5344CB8AC3E}">
        <p14:creationId xmlns:p14="http://schemas.microsoft.com/office/powerpoint/2010/main" val="25811468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MĐT</a:t>
            </a:r>
            <a:r>
              <a:rPr lang="vi-VN" dirty="0"/>
              <a:t> mô phỏng khả năng nhận d</a:t>
            </a:r>
            <a:r>
              <a:rPr lang="en-US" dirty="0" err="1"/>
              <a:t>ạng</a:t>
            </a:r>
            <a:r>
              <a:rPr lang="en-US" dirty="0"/>
              <a:t> </a:t>
            </a:r>
            <a:r>
              <a:rPr lang="vi-VN" dirty="0"/>
              <a:t>mùi của </a:t>
            </a:r>
            <a:r>
              <a:rPr lang="en-US" dirty="0" err="1"/>
              <a:t>mũi</a:t>
            </a:r>
            <a:r>
              <a:rPr lang="vi-VN" dirty="0"/>
              <a:t> sinh học</a:t>
            </a:r>
            <a:r>
              <a:rPr lang="en-US" dirty="0"/>
              <a:t>. Đ</a:t>
            </a:r>
            <a:r>
              <a:rPr lang="vi-VN" dirty="0"/>
              <a:t>ược cấu thành bởi hai thành phần</a:t>
            </a:r>
            <a:r>
              <a:rPr lang="en-US" dirty="0"/>
              <a:t> </a:t>
            </a:r>
            <a:r>
              <a:rPr lang="en-US" dirty="0" err="1"/>
              <a:t>là</a:t>
            </a:r>
            <a:r>
              <a:rPr lang="vi-VN" dirty="0"/>
              <a:t> cảm biến khí</a:t>
            </a:r>
            <a:r>
              <a:rPr lang="en-US" dirty="0"/>
              <a:t> </a:t>
            </a:r>
            <a:r>
              <a:rPr lang="en-US" dirty="0" err="1"/>
              <a:t>và</a:t>
            </a:r>
            <a:r>
              <a:rPr lang="vi-VN" dirty="0"/>
              <a:t> </a:t>
            </a:r>
            <a:r>
              <a:rPr lang="en-US" dirty="0" err="1"/>
              <a:t>mô</a:t>
            </a:r>
            <a:r>
              <a:rPr lang="en-US" dirty="0"/>
              <a:t> </a:t>
            </a:r>
            <a:r>
              <a:rPr lang="en-US" dirty="0" err="1"/>
              <a:t>hình</a:t>
            </a:r>
            <a:r>
              <a:rPr lang="en-US" dirty="0"/>
              <a:t> </a:t>
            </a:r>
            <a:r>
              <a:rPr lang="en-US" dirty="0" err="1"/>
              <a:t>của</a:t>
            </a:r>
            <a:r>
              <a:rPr lang="en-US" dirty="0"/>
              <a:t> </a:t>
            </a:r>
            <a:r>
              <a:rPr lang="vi-VN" dirty="0"/>
              <a:t>các tt nhận dạng mẫu trong AI, ML, DL</a:t>
            </a:r>
            <a:r>
              <a:rPr lang="en-US" dirty="0"/>
              <a:t>.</a:t>
            </a:r>
            <a:br>
              <a:rPr lang="en-US" dirty="0"/>
            </a:br>
            <a:r>
              <a:rPr lang="vi-VN" dirty="0"/>
              <a:t>Dù có nhiều lợi thế so với mũi sinh học. Khả năng của mũi đt phụ thuộc rất nhiều vào hiệu suất của mô </a:t>
            </a:r>
            <a:r>
              <a:rPr lang="en-US" dirty="0" err="1"/>
              <a:t>hình</a:t>
            </a:r>
            <a:r>
              <a:rPr lang="en-US" dirty="0"/>
              <a:t> </a:t>
            </a:r>
            <a:r>
              <a:rPr lang="vi-VN" dirty="0"/>
              <a:t>được sử dụng. </a:t>
            </a:r>
            <a:br>
              <a:rPr lang="en-US" dirty="0"/>
            </a:br>
            <a:r>
              <a:rPr lang="en-US" dirty="0"/>
              <a:t>Do </a:t>
            </a:r>
            <a:r>
              <a:rPr lang="en-US" dirty="0" err="1"/>
              <a:t>đó</a:t>
            </a:r>
            <a:r>
              <a:rPr lang="en-US" dirty="0"/>
              <a:t>, </a:t>
            </a:r>
            <a:r>
              <a:rPr lang="en-US" dirty="0" err="1"/>
              <a:t>để</a:t>
            </a:r>
            <a:r>
              <a:rPr lang="en-US" dirty="0"/>
              <a:t> </a:t>
            </a:r>
            <a:r>
              <a:rPr lang="en-US" dirty="0" err="1"/>
              <a:t>đánh</a:t>
            </a:r>
            <a:r>
              <a:rPr lang="en-US" dirty="0"/>
              <a:t> </a:t>
            </a:r>
            <a:r>
              <a:rPr lang="en-US" dirty="0" err="1"/>
              <a:t>giá</a:t>
            </a:r>
            <a:r>
              <a:rPr lang="en-US" dirty="0"/>
              <a:t> </a:t>
            </a:r>
            <a:r>
              <a:rPr lang="en-US" dirty="0" err="1"/>
              <a:t>hiệu</a:t>
            </a:r>
            <a:r>
              <a:rPr lang="en-US" dirty="0"/>
              <a:t> </a:t>
            </a:r>
            <a:r>
              <a:rPr lang="en-US" dirty="0" err="1"/>
              <a:t>năng</a:t>
            </a:r>
            <a:r>
              <a:rPr lang="en-US" dirty="0"/>
              <a:t> </a:t>
            </a:r>
            <a:r>
              <a:rPr lang="en-US" dirty="0" err="1"/>
              <a:t>của</a:t>
            </a:r>
            <a:r>
              <a:rPr lang="en-US" dirty="0"/>
              <a:t> </a:t>
            </a:r>
            <a:r>
              <a:rPr lang="en-US" dirty="0" err="1"/>
              <a:t>mô</a:t>
            </a:r>
            <a:r>
              <a:rPr lang="en-US" dirty="0"/>
              <a:t> </a:t>
            </a:r>
            <a:r>
              <a:rPr lang="en-US" dirty="0" err="1"/>
              <a:t>hình</a:t>
            </a:r>
            <a:r>
              <a:rPr lang="en-US" dirty="0"/>
              <a:t> </a:t>
            </a:r>
            <a:r>
              <a:rPr lang="en-US" dirty="0" err="1"/>
              <a:t>và</a:t>
            </a:r>
            <a:r>
              <a:rPr lang="en-US" dirty="0"/>
              <a:t> </a:t>
            </a:r>
            <a:r>
              <a:rPr lang="en-US" dirty="0" err="1"/>
              <a:t>htmdt</a:t>
            </a:r>
            <a:r>
              <a:rPr lang="en-US" dirty="0"/>
              <a:t> </a:t>
            </a:r>
            <a:r>
              <a:rPr lang="en-US" dirty="0" err="1"/>
              <a:t>trong</a:t>
            </a:r>
            <a:r>
              <a:rPr lang="en-US" dirty="0"/>
              <a:t> </a:t>
            </a:r>
            <a:r>
              <a:rPr lang="en-US" dirty="0" err="1"/>
              <a:t>tổng</a:t>
            </a:r>
            <a:r>
              <a:rPr lang="en-US" dirty="0"/>
              <a:t> </a:t>
            </a:r>
            <a:r>
              <a:rPr lang="en-US" dirty="0" err="1"/>
              <a:t>thể</a:t>
            </a:r>
            <a:r>
              <a:rPr lang="en-US" dirty="0"/>
              <a:t>, </a:t>
            </a:r>
            <a:r>
              <a:rPr lang="en-US" dirty="0" err="1"/>
              <a:t>em</a:t>
            </a:r>
            <a:r>
              <a:rPr lang="en-US" dirty="0"/>
              <a:t> </a:t>
            </a:r>
            <a:r>
              <a:rPr lang="en-US" dirty="0" err="1"/>
              <a:t>đã</a:t>
            </a:r>
            <a:r>
              <a:rPr lang="en-US" dirty="0"/>
              <a:t> </a:t>
            </a:r>
            <a:r>
              <a:rPr lang="en-US" dirty="0" err="1"/>
              <a:t>nghiên</a:t>
            </a:r>
            <a:r>
              <a:rPr lang="en-US" dirty="0"/>
              <a:t> </a:t>
            </a:r>
            <a:r>
              <a:rPr lang="en-US" dirty="0" err="1"/>
              <a:t>cứu</a:t>
            </a:r>
            <a:r>
              <a:rPr lang="en-US" dirty="0"/>
              <a:t> </a:t>
            </a:r>
            <a:r>
              <a:rPr lang="en-US" dirty="0" err="1"/>
              <a:t>xây</a:t>
            </a:r>
            <a:r>
              <a:rPr lang="en-US" dirty="0"/>
              <a:t> </a:t>
            </a:r>
            <a:r>
              <a:rPr lang="en-US" dirty="0" err="1"/>
              <a:t>dựng</a:t>
            </a:r>
            <a:r>
              <a:rPr lang="en-US" dirty="0"/>
              <a:t> </a:t>
            </a:r>
            <a:r>
              <a:rPr lang="en-US" dirty="0" err="1"/>
              <a:t>mô</a:t>
            </a:r>
            <a:r>
              <a:rPr lang="en-US" dirty="0"/>
              <a:t> </a:t>
            </a:r>
            <a:r>
              <a:rPr lang="en-US" dirty="0" err="1"/>
              <a:t>hình</a:t>
            </a:r>
            <a:r>
              <a:rPr lang="en-US" dirty="0"/>
              <a:t> </a:t>
            </a:r>
            <a:r>
              <a:rPr lang="en-US" dirty="0" err="1"/>
              <a:t>nhận</a:t>
            </a:r>
            <a:r>
              <a:rPr lang="en-US" dirty="0"/>
              <a:t> </a:t>
            </a:r>
            <a:r>
              <a:rPr lang="en-US" dirty="0" err="1"/>
              <a:t>dạng</a:t>
            </a:r>
            <a:r>
              <a:rPr lang="en-US" dirty="0"/>
              <a:t> </a:t>
            </a:r>
            <a:r>
              <a:rPr lang="en-US" dirty="0" err="1"/>
              <a:t>mùi</a:t>
            </a:r>
            <a:r>
              <a:rPr lang="en-US" dirty="0"/>
              <a:t> </a:t>
            </a:r>
            <a:r>
              <a:rPr lang="en-US" dirty="0" err="1"/>
              <a:t>và</a:t>
            </a:r>
            <a:r>
              <a:rPr lang="en-US" dirty="0"/>
              <a:t> </a:t>
            </a:r>
            <a:r>
              <a:rPr lang="en-US" dirty="0" err="1"/>
              <a:t>ứng</a:t>
            </a:r>
            <a:r>
              <a:rPr lang="en-US" dirty="0"/>
              <a:t> </a:t>
            </a:r>
            <a:r>
              <a:rPr lang="en-US" dirty="0" err="1"/>
              <a:t>dụng</a:t>
            </a:r>
            <a:r>
              <a:rPr lang="en-US" dirty="0"/>
              <a:t> </a:t>
            </a:r>
            <a:r>
              <a:rPr lang="en-US" dirty="0" err="1"/>
              <a:t>nó</a:t>
            </a:r>
            <a:r>
              <a:rPr lang="en-US" dirty="0"/>
              <a:t> </a:t>
            </a:r>
            <a:r>
              <a:rPr lang="en-US" dirty="0" err="1"/>
              <a:t>vào</a:t>
            </a:r>
            <a:r>
              <a:rPr lang="en-US" dirty="0"/>
              <a:t> </a:t>
            </a:r>
            <a:r>
              <a:rPr lang="en-US" dirty="0" err="1"/>
              <a:t>triển</a:t>
            </a:r>
            <a:r>
              <a:rPr lang="en-US" dirty="0"/>
              <a:t> </a:t>
            </a:r>
            <a:r>
              <a:rPr lang="en-US" dirty="0" err="1"/>
              <a:t>khai</a:t>
            </a:r>
            <a:r>
              <a:rPr lang="en-US" dirty="0"/>
              <a:t> </a:t>
            </a:r>
            <a:r>
              <a:rPr lang="en-US" dirty="0" err="1"/>
              <a:t>hệ</a:t>
            </a:r>
            <a:r>
              <a:rPr lang="en-US" dirty="0"/>
              <a:t> </a:t>
            </a:r>
            <a:r>
              <a:rPr lang="en-US" dirty="0" err="1"/>
              <a:t>thống</a:t>
            </a:r>
            <a:r>
              <a:rPr lang="en-US" dirty="0"/>
              <a:t> </a:t>
            </a:r>
            <a:r>
              <a:rPr lang="en-US" dirty="0" err="1"/>
              <a:t>mũi</a:t>
            </a:r>
            <a:r>
              <a:rPr lang="en-US" dirty="0"/>
              <a:t> </a:t>
            </a:r>
            <a:r>
              <a:rPr lang="en-US" dirty="0" err="1"/>
              <a:t>điện</a:t>
            </a:r>
            <a:r>
              <a:rPr lang="en-US" dirty="0"/>
              <a:t> </a:t>
            </a:r>
            <a:r>
              <a:rPr lang="en-US" dirty="0" err="1"/>
              <a:t>tử</a:t>
            </a:r>
            <a:r>
              <a:rPr lang="en-US" dirty="0"/>
              <a:t> </a:t>
            </a:r>
            <a:r>
              <a:rPr lang="en-US" dirty="0" err="1"/>
              <a:t>trên</a:t>
            </a:r>
            <a:r>
              <a:rPr lang="en-US" dirty="0"/>
              <a:t> </a:t>
            </a:r>
            <a:r>
              <a:rPr lang="en-US" dirty="0" err="1"/>
              <a:t>thiết</a:t>
            </a:r>
            <a:r>
              <a:rPr lang="en-US" dirty="0"/>
              <a:t> </a:t>
            </a:r>
            <a:r>
              <a:rPr lang="en-US" dirty="0" err="1"/>
              <a:t>bị</a:t>
            </a:r>
            <a:r>
              <a:rPr lang="en-US" dirty="0"/>
              <a:t> </a:t>
            </a:r>
            <a:r>
              <a:rPr lang="en-US" dirty="0" err="1"/>
              <a:t>tích</a:t>
            </a:r>
            <a:r>
              <a:rPr lang="en-US" dirty="0"/>
              <a:t> </a:t>
            </a:r>
            <a:r>
              <a:rPr lang="en-US" dirty="0" err="1"/>
              <a:t>hợp</a:t>
            </a:r>
            <a:r>
              <a:rPr lang="en-US" dirty="0"/>
              <a:t> </a:t>
            </a:r>
            <a:r>
              <a:rPr lang="en-US" dirty="0" err="1"/>
              <a:t>cảm</a:t>
            </a:r>
            <a:r>
              <a:rPr lang="en-US" dirty="0"/>
              <a:t> </a:t>
            </a:r>
            <a:r>
              <a:rPr lang="en-US" dirty="0" err="1"/>
              <a:t>biến</a:t>
            </a:r>
            <a:r>
              <a:rPr lang="en-US" dirty="0"/>
              <a:t> </a:t>
            </a:r>
            <a:r>
              <a:rPr lang="en-US" dirty="0" err="1"/>
              <a:t>khí</a:t>
            </a:r>
            <a:r>
              <a:rPr lang="en-US" dirty="0"/>
              <a:t>.</a:t>
            </a:r>
            <a:br>
              <a:rPr lang="en-US" dirty="0"/>
            </a:br>
            <a:endParaRPr lang="en-US" dirty="0"/>
          </a:p>
        </p:txBody>
      </p:sp>
      <p:sp>
        <p:nvSpPr>
          <p:cNvPr id="4" name="Slide Number Placeholder 3"/>
          <p:cNvSpPr>
            <a:spLocks noGrp="1"/>
          </p:cNvSpPr>
          <p:nvPr>
            <p:ph type="sldNum" sz="quarter" idx="5"/>
          </p:nvPr>
        </p:nvSpPr>
        <p:spPr/>
        <p:txBody>
          <a:bodyPr/>
          <a:lstStyle/>
          <a:p>
            <a:fld id="{AB2FC7A4-3D1B-482D-8C9D-7642A2CE3076}" type="slidenum">
              <a:rPr lang="en-US" smtClean="0"/>
              <a:t>7</a:t>
            </a:fld>
            <a:endParaRPr lang="en-US"/>
          </a:p>
        </p:txBody>
      </p:sp>
    </p:spTree>
    <p:extLst>
      <p:ext uri="{BB962C8B-B14F-4D97-AF65-F5344CB8AC3E}">
        <p14:creationId xmlns:p14="http://schemas.microsoft.com/office/powerpoint/2010/main" val="7449261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Phần</a:t>
            </a:r>
            <a:r>
              <a:rPr lang="en-US" dirty="0"/>
              <a:t> 1 </a:t>
            </a:r>
            <a:r>
              <a:rPr lang="en-US" dirty="0" err="1"/>
              <a:t>là</a:t>
            </a:r>
            <a:r>
              <a:rPr lang="en-US" dirty="0"/>
              <a:t> </a:t>
            </a:r>
            <a:r>
              <a:rPr lang="en-US" dirty="0" err="1"/>
              <a:t>đặt</a:t>
            </a:r>
            <a:r>
              <a:rPr lang="en-US" dirty="0"/>
              <a:t> </a:t>
            </a:r>
            <a:r>
              <a:rPr lang="en-US" dirty="0" err="1"/>
              <a:t>vấn</a:t>
            </a:r>
            <a:r>
              <a:rPr lang="en-US" dirty="0"/>
              <a:t> </a:t>
            </a:r>
            <a:r>
              <a:rPr lang="en-US" dirty="0" err="1"/>
              <a:t>đề</a:t>
            </a:r>
            <a:r>
              <a:rPr lang="en-US" dirty="0"/>
              <a:t>.</a:t>
            </a:r>
          </a:p>
        </p:txBody>
      </p:sp>
      <p:sp>
        <p:nvSpPr>
          <p:cNvPr id="4" name="Slide Number Placeholder 3"/>
          <p:cNvSpPr>
            <a:spLocks noGrp="1"/>
          </p:cNvSpPr>
          <p:nvPr>
            <p:ph type="sldNum" sz="quarter" idx="5"/>
          </p:nvPr>
        </p:nvSpPr>
        <p:spPr/>
        <p:txBody>
          <a:bodyPr/>
          <a:lstStyle/>
          <a:p>
            <a:fld id="{AB2FC7A4-3D1B-482D-8C9D-7642A2CE3076}" type="slidenum">
              <a:rPr lang="en-US" smtClean="0"/>
              <a:t>8</a:t>
            </a:fld>
            <a:endParaRPr lang="en-US"/>
          </a:p>
        </p:txBody>
      </p:sp>
    </p:spTree>
    <p:extLst>
      <p:ext uri="{BB962C8B-B14F-4D97-AF65-F5344CB8AC3E}">
        <p14:creationId xmlns:p14="http://schemas.microsoft.com/office/powerpoint/2010/main" val="42493916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z="2800" dirty="0"/>
              <a:t>Cơ chế phân biệt mùi như sau.</a:t>
            </a:r>
            <a:br>
              <a:rPr lang="en-US" sz="2800" dirty="0"/>
            </a:br>
            <a:r>
              <a:rPr lang="en-US" sz="2800" dirty="0" err="1"/>
              <a:t>Đầu</a:t>
            </a:r>
            <a:r>
              <a:rPr lang="en-US" sz="2800" dirty="0"/>
              <a:t> </a:t>
            </a:r>
            <a:r>
              <a:rPr lang="en-US" sz="2800" dirty="0" err="1"/>
              <a:t>tiên</a:t>
            </a:r>
            <a:r>
              <a:rPr lang="en-US" sz="2800" dirty="0"/>
              <a:t>,</a:t>
            </a:r>
          </a:p>
          <a:p>
            <a:r>
              <a:rPr lang="en-US" sz="2800" dirty="0" err="1"/>
              <a:t>Tiếp</a:t>
            </a:r>
            <a:r>
              <a:rPr lang="en-US" sz="2800" dirty="0"/>
              <a:t> </a:t>
            </a:r>
            <a:r>
              <a:rPr lang="en-US" sz="2800" dirty="0" err="1"/>
              <a:t>theo</a:t>
            </a:r>
            <a:r>
              <a:rPr lang="en-US" sz="2800" dirty="0"/>
              <a:t>,</a:t>
            </a:r>
          </a:p>
        </p:txBody>
      </p:sp>
      <p:sp>
        <p:nvSpPr>
          <p:cNvPr id="4" name="Slide Number Placeholder 3"/>
          <p:cNvSpPr>
            <a:spLocks noGrp="1"/>
          </p:cNvSpPr>
          <p:nvPr>
            <p:ph type="sldNum" sz="quarter" idx="5"/>
          </p:nvPr>
        </p:nvSpPr>
        <p:spPr/>
        <p:txBody>
          <a:bodyPr/>
          <a:lstStyle/>
          <a:p>
            <a:fld id="{AB2FC7A4-3D1B-482D-8C9D-7642A2CE3076}" type="slidenum">
              <a:rPr lang="en-US" smtClean="0"/>
              <a:t>9</a:t>
            </a:fld>
            <a:endParaRPr lang="en-US"/>
          </a:p>
        </p:txBody>
      </p:sp>
    </p:spTree>
    <p:extLst>
      <p:ext uri="{BB962C8B-B14F-4D97-AF65-F5344CB8AC3E}">
        <p14:creationId xmlns:p14="http://schemas.microsoft.com/office/powerpoint/2010/main" val="35268731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Việc đánh giá một htmdt chú trọng đến khả năng nhận dạng mùi của nó, hay chính là hiệu suất của mô hình nhận dạng mùi được sử dụng. Như đã trình bày ở phần trước, mô hình này được xây dựng bởi các tt nhận dạng mẫu trong học máy, học xâu. Do đó, em sử dụng các tham số đánh giá hiệu năng chung cho mô hình học máy, học sâu, để đ</a:t>
            </a:r>
            <a:r>
              <a:rPr lang="en-US" dirty="0"/>
              <a:t>á</a:t>
            </a:r>
            <a:r>
              <a:rPr lang="vi-VN" dirty="0"/>
              <a:t>nh giá mô hình và htmđt.</a:t>
            </a:r>
            <a:r>
              <a:rPr lang="en-US" dirty="0"/>
              <a:t> </a:t>
            </a:r>
            <a:r>
              <a:rPr lang="en-US" dirty="0" err="1"/>
              <a:t>Các</a:t>
            </a:r>
            <a:r>
              <a:rPr lang="en-US" dirty="0"/>
              <a:t> </a:t>
            </a:r>
            <a:r>
              <a:rPr lang="en-US" dirty="0" err="1"/>
              <a:t>tham</a:t>
            </a:r>
            <a:r>
              <a:rPr lang="en-US" dirty="0"/>
              <a:t> </a:t>
            </a:r>
            <a:r>
              <a:rPr lang="en-US" dirty="0" err="1"/>
              <a:t>số</a:t>
            </a:r>
            <a:r>
              <a:rPr lang="en-US" dirty="0"/>
              <a:t> </a:t>
            </a:r>
            <a:r>
              <a:rPr lang="en-US" dirty="0" err="1"/>
              <a:t>đánh</a:t>
            </a:r>
            <a:r>
              <a:rPr lang="en-US" dirty="0"/>
              <a:t> </a:t>
            </a:r>
            <a:r>
              <a:rPr lang="en-US" dirty="0" err="1"/>
              <a:t>giá</a:t>
            </a:r>
            <a:r>
              <a:rPr lang="en-US" dirty="0"/>
              <a:t> </a:t>
            </a:r>
            <a:r>
              <a:rPr lang="en-US" dirty="0" err="1"/>
              <a:t>như</a:t>
            </a:r>
            <a:r>
              <a:rPr lang="en-US" dirty="0"/>
              <a:t>: ma </a:t>
            </a:r>
            <a:r>
              <a:rPr lang="en-US" dirty="0" err="1"/>
              <a:t>trận</a:t>
            </a:r>
            <a:r>
              <a:rPr lang="en-US" dirty="0"/>
              <a:t> </a:t>
            </a:r>
            <a:r>
              <a:rPr lang="en-US" dirty="0" err="1"/>
              <a:t>nhầm</a:t>
            </a:r>
            <a:r>
              <a:rPr lang="en-US" dirty="0"/>
              <a:t> </a:t>
            </a:r>
            <a:r>
              <a:rPr lang="en-US" dirty="0" err="1"/>
              <a:t>lẫn</a:t>
            </a:r>
            <a:r>
              <a:rPr lang="en-US" dirty="0"/>
              <a:t>, </a:t>
            </a:r>
            <a:r>
              <a:rPr lang="en-US" dirty="0" err="1"/>
              <a:t>độ</a:t>
            </a:r>
            <a:r>
              <a:rPr lang="en-US" dirty="0"/>
              <a:t> </a:t>
            </a:r>
            <a:r>
              <a:rPr lang="en-US" dirty="0" err="1"/>
              <a:t>chính</a:t>
            </a:r>
            <a:r>
              <a:rPr lang="en-US" dirty="0"/>
              <a:t> </a:t>
            </a:r>
            <a:r>
              <a:rPr lang="en-US" dirty="0" err="1"/>
              <a:t>xác</a:t>
            </a:r>
            <a:r>
              <a:rPr lang="en-US" dirty="0"/>
              <a:t>, </a:t>
            </a:r>
            <a:r>
              <a:rPr lang="en-US" dirty="0" err="1"/>
              <a:t>điểm</a:t>
            </a:r>
            <a:r>
              <a:rPr lang="en-US" dirty="0"/>
              <a:t> F1 </a:t>
            </a:r>
            <a:r>
              <a:rPr lang="en-US" dirty="0" err="1"/>
              <a:t>và</a:t>
            </a:r>
            <a:r>
              <a:rPr lang="en-US" dirty="0"/>
              <a:t> </a:t>
            </a:r>
            <a:r>
              <a:rPr lang="en-US" dirty="0" err="1"/>
              <a:t>các</a:t>
            </a:r>
            <a:r>
              <a:rPr lang="en-US" dirty="0"/>
              <a:t> </a:t>
            </a:r>
            <a:r>
              <a:rPr lang="en-US" dirty="0" err="1"/>
              <a:t>tham</a:t>
            </a:r>
            <a:r>
              <a:rPr lang="en-US" dirty="0"/>
              <a:t> </a:t>
            </a:r>
            <a:r>
              <a:rPr lang="en-US" dirty="0" err="1"/>
              <a:t>số</a:t>
            </a:r>
            <a:r>
              <a:rPr lang="en-US" dirty="0"/>
              <a:t> </a:t>
            </a:r>
            <a:r>
              <a:rPr lang="en-US" dirty="0" err="1"/>
              <a:t>đánh</a:t>
            </a:r>
            <a:r>
              <a:rPr lang="en-US" dirty="0"/>
              <a:t> </a:t>
            </a:r>
            <a:r>
              <a:rPr lang="en-US" dirty="0" err="1"/>
              <a:t>giá</a:t>
            </a:r>
            <a:r>
              <a:rPr lang="en-US" dirty="0"/>
              <a:t> </a:t>
            </a:r>
            <a:r>
              <a:rPr lang="en-US" dirty="0" err="1"/>
              <a:t>khác</a:t>
            </a:r>
            <a:r>
              <a:rPr lang="en-US" dirty="0"/>
              <a:t>. </a:t>
            </a:r>
            <a:r>
              <a:rPr lang="en-US" dirty="0" err="1"/>
              <a:t>Hình</a:t>
            </a:r>
            <a:r>
              <a:rPr lang="en-US" dirty="0"/>
              <a:t> </a:t>
            </a:r>
            <a:r>
              <a:rPr lang="en-US" dirty="0" err="1"/>
              <a:t>trên</a:t>
            </a:r>
            <a:r>
              <a:rPr lang="en-US" dirty="0"/>
              <a:t> </a:t>
            </a:r>
            <a:r>
              <a:rPr lang="en-US" dirty="0" err="1"/>
              <a:t>thể</a:t>
            </a:r>
            <a:r>
              <a:rPr lang="en-US" dirty="0"/>
              <a:t> </a:t>
            </a:r>
            <a:r>
              <a:rPr lang="en-US" dirty="0" err="1"/>
              <a:t>hiện</a:t>
            </a:r>
            <a:r>
              <a:rPr lang="en-US" dirty="0"/>
              <a:t> </a:t>
            </a:r>
            <a:r>
              <a:rPr lang="en-US" dirty="0" err="1"/>
              <a:t>cho</a:t>
            </a:r>
            <a:r>
              <a:rPr lang="en-US" dirty="0"/>
              <a:t> </a:t>
            </a:r>
            <a:r>
              <a:rPr lang="en-US" dirty="0" err="1"/>
              <a:t>một</a:t>
            </a:r>
            <a:r>
              <a:rPr lang="en-US" dirty="0"/>
              <a:t> ma </a:t>
            </a:r>
            <a:r>
              <a:rPr lang="en-US" dirty="0" err="1"/>
              <a:t>trận</a:t>
            </a:r>
            <a:r>
              <a:rPr lang="en-US" dirty="0"/>
              <a:t> </a:t>
            </a:r>
            <a:r>
              <a:rPr lang="en-US" dirty="0" err="1"/>
              <a:t>nhầm</a:t>
            </a:r>
            <a:r>
              <a:rPr lang="en-US" dirty="0"/>
              <a:t> </a:t>
            </a:r>
            <a:r>
              <a:rPr lang="en-US" dirty="0" err="1"/>
              <a:t>lần</a:t>
            </a:r>
            <a:r>
              <a:rPr lang="en-US" dirty="0"/>
              <a:t>. </a:t>
            </a:r>
            <a:endParaRPr lang="vi-VN" dirty="0"/>
          </a:p>
        </p:txBody>
      </p:sp>
      <p:sp>
        <p:nvSpPr>
          <p:cNvPr id="4" name="Slide Number Placeholder 3"/>
          <p:cNvSpPr>
            <a:spLocks noGrp="1"/>
          </p:cNvSpPr>
          <p:nvPr>
            <p:ph type="sldNum" sz="quarter" idx="5"/>
          </p:nvPr>
        </p:nvSpPr>
        <p:spPr/>
        <p:txBody>
          <a:bodyPr/>
          <a:lstStyle/>
          <a:p>
            <a:fld id="{AB2FC7A4-3D1B-482D-8C9D-7642A2CE3076}" type="slidenum">
              <a:rPr lang="en-US" smtClean="0"/>
              <a:t>10</a:t>
            </a:fld>
            <a:endParaRPr lang="en-US"/>
          </a:p>
        </p:txBody>
      </p:sp>
    </p:spTree>
    <p:extLst>
      <p:ext uri="{BB962C8B-B14F-4D97-AF65-F5344CB8AC3E}">
        <p14:creationId xmlns:p14="http://schemas.microsoft.com/office/powerpoint/2010/main" val="5539234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2800" dirty="0"/>
              <a:t>Em đã tìm hiểu một số mô hình nhận dạng mùi, có ứng dụng thực tế như: Phân loại và xác định độ tươi thực phẩm; Nhận dạng nguồn khí độc trong nhà. Các tham số</a:t>
            </a:r>
            <a:r>
              <a:rPr lang="en-US" sz="2800" dirty="0"/>
              <a:t> </a:t>
            </a:r>
            <a:r>
              <a:rPr lang="en-US" sz="2800" dirty="0" err="1"/>
              <a:t>của</a:t>
            </a:r>
            <a:r>
              <a:rPr lang="en-US" sz="2800" dirty="0"/>
              <a:t> </a:t>
            </a:r>
            <a:r>
              <a:rPr lang="en-US" sz="2800" dirty="0" err="1"/>
              <a:t>từng</a:t>
            </a:r>
            <a:r>
              <a:rPr lang="en-US" sz="2800" dirty="0"/>
              <a:t> </a:t>
            </a:r>
            <a:r>
              <a:rPr lang="en-US" sz="2800" dirty="0" err="1"/>
              <a:t>ứng</a:t>
            </a:r>
            <a:r>
              <a:rPr lang="en-US" sz="2800" dirty="0"/>
              <a:t> </a:t>
            </a:r>
            <a:r>
              <a:rPr lang="en-US" sz="2800" dirty="0" err="1"/>
              <a:t>dụng</a:t>
            </a:r>
            <a:r>
              <a:rPr lang="vi-VN" sz="2800" dirty="0"/>
              <a:t> được thể hiện như bảng trên. Bằng cách quan sát, </a:t>
            </a:r>
            <a:r>
              <a:rPr lang="en-US" sz="2800" dirty="0" err="1"/>
              <a:t>em</a:t>
            </a:r>
            <a:r>
              <a:rPr lang="vi-VN" sz="2800" dirty="0"/>
              <a:t> có nhận xét rằng: Cần phải xử lý dữ liệu thô từ cảm biến, để mô hình có hiệu suất tốt. Sử dụng nhiều cảm biến</a:t>
            </a:r>
            <a:r>
              <a:rPr lang="en-US" sz="2800" dirty="0"/>
              <a:t> </a:t>
            </a:r>
            <a:r>
              <a:rPr lang="en-US" sz="2800" dirty="0" err="1"/>
              <a:t>để</a:t>
            </a:r>
            <a:r>
              <a:rPr lang="en-US" sz="2800" dirty="0"/>
              <a:t> </a:t>
            </a:r>
            <a:r>
              <a:rPr lang="en-US" sz="2800" dirty="0" err="1"/>
              <a:t>thu</a:t>
            </a:r>
            <a:r>
              <a:rPr lang="en-US" sz="2800" dirty="0"/>
              <a:t> </a:t>
            </a:r>
            <a:r>
              <a:rPr lang="en-US" sz="2800" dirty="0" err="1"/>
              <a:t>thập</a:t>
            </a:r>
            <a:r>
              <a:rPr lang="en-US" sz="2800" dirty="0"/>
              <a:t> </a:t>
            </a:r>
            <a:r>
              <a:rPr lang="en-US" sz="2800" dirty="0" err="1"/>
              <a:t>dữ</a:t>
            </a:r>
            <a:r>
              <a:rPr lang="en-US" sz="2800" dirty="0"/>
              <a:t> </a:t>
            </a:r>
            <a:r>
              <a:rPr lang="en-US" sz="2800" dirty="0" err="1"/>
              <a:t>liệu</a:t>
            </a:r>
            <a:r>
              <a:rPr lang="en-US" sz="2800" dirty="0"/>
              <a:t> </a:t>
            </a:r>
            <a:r>
              <a:rPr lang="en-US" sz="2800" dirty="0" err="1"/>
              <a:t>cũng</a:t>
            </a:r>
            <a:r>
              <a:rPr lang="en-US" sz="2800" dirty="0"/>
              <a:t> </a:t>
            </a:r>
            <a:r>
              <a:rPr lang="en-US" sz="2800" dirty="0" err="1"/>
              <a:t>cải</a:t>
            </a:r>
            <a:r>
              <a:rPr lang="en-US" sz="2800" dirty="0"/>
              <a:t> </a:t>
            </a:r>
            <a:r>
              <a:rPr lang="en-US" sz="2800" dirty="0" err="1"/>
              <a:t>thiện</a:t>
            </a:r>
            <a:r>
              <a:rPr lang="en-US" sz="2800" dirty="0"/>
              <a:t> </a:t>
            </a:r>
            <a:r>
              <a:rPr lang="en-US" sz="2800" dirty="0" err="1"/>
              <a:t>hiệu</a:t>
            </a:r>
            <a:r>
              <a:rPr lang="en-US" sz="2800" dirty="0"/>
              <a:t> </a:t>
            </a:r>
            <a:r>
              <a:rPr lang="en-US" sz="2800" dirty="0" err="1"/>
              <a:t>suất</a:t>
            </a:r>
            <a:r>
              <a:rPr lang="en-US" sz="2800" dirty="0"/>
              <a:t> </a:t>
            </a:r>
            <a:r>
              <a:rPr lang="en-US" sz="2800" dirty="0" err="1"/>
              <a:t>của</a:t>
            </a:r>
            <a:r>
              <a:rPr lang="vi-VN" sz="2800" dirty="0"/>
              <a:t> mô hình</a:t>
            </a:r>
            <a:r>
              <a:rPr lang="en-US" sz="2800" dirty="0"/>
              <a:t>.</a:t>
            </a:r>
            <a:endParaRPr lang="en-US" dirty="0"/>
          </a:p>
        </p:txBody>
      </p:sp>
      <p:sp>
        <p:nvSpPr>
          <p:cNvPr id="4" name="Slide Number Placeholder 3"/>
          <p:cNvSpPr>
            <a:spLocks noGrp="1"/>
          </p:cNvSpPr>
          <p:nvPr>
            <p:ph type="sldNum" sz="quarter" idx="5"/>
          </p:nvPr>
        </p:nvSpPr>
        <p:spPr/>
        <p:txBody>
          <a:bodyPr/>
          <a:lstStyle/>
          <a:p>
            <a:fld id="{AB2FC7A4-3D1B-482D-8C9D-7642A2CE3076}" type="slidenum">
              <a:rPr lang="en-US" smtClean="0"/>
              <a:t>11</a:t>
            </a:fld>
            <a:endParaRPr lang="en-US"/>
          </a:p>
        </p:txBody>
      </p:sp>
    </p:spTree>
    <p:extLst>
      <p:ext uri="{BB962C8B-B14F-4D97-AF65-F5344CB8AC3E}">
        <p14:creationId xmlns:p14="http://schemas.microsoft.com/office/powerpoint/2010/main" val="378033766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Date Placeholder 3">
            <a:extLst>
              <a:ext uri="{FF2B5EF4-FFF2-40B4-BE49-F238E27FC236}">
                <a16:creationId xmlns:a16="http://schemas.microsoft.com/office/drawing/2014/main" id="{26152509-8D0C-4712-AA81-AF54972C78DB}"/>
              </a:ext>
            </a:extLst>
          </p:cNvPr>
          <p:cNvSpPr>
            <a:spLocks noGrp="1"/>
          </p:cNvSpPr>
          <p:nvPr>
            <p:ph type="dt" sz="half" idx="10"/>
          </p:nvPr>
        </p:nvSpPr>
        <p:spPr>
          <a:xfrm>
            <a:off x="838200" y="6486006"/>
            <a:ext cx="2743200" cy="365125"/>
          </a:xfrm>
          <a:prstGeom prst="rect">
            <a:avLst/>
          </a:prstGeom>
        </p:spPr>
        <p:txBody>
          <a:bodyPr/>
          <a:lstStyle>
            <a:lvl1pPr algn="ct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58E92B09-5AF4-4E86-A8BE-E866F0E2C017}" type="datetime1">
              <a:rPr lang="en-US" smtClean="0"/>
              <a:pPr/>
              <a:t>8/15/2023</a:t>
            </a:fld>
            <a:endParaRPr lang="en-US" dirty="0"/>
          </a:p>
        </p:txBody>
      </p:sp>
      <p:sp>
        <p:nvSpPr>
          <p:cNvPr id="10" name="Footer Placeholder 4">
            <a:extLst>
              <a:ext uri="{FF2B5EF4-FFF2-40B4-BE49-F238E27FC236}">
                <a16:creationId xmlns:a16="http://schemas.microsoft.com/office/drawing/2014/main" id="{A9A90DE7-FAAB-4B91-AC83-B18850F1EC89}"/>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endParaRPr lang="en-US" dirty="0"/>
          </a:p>
        </p:txBody>
      </p:sp>
      <p:sp>
        <p:nvSpPr>
          <p:cNvPr id="11" name="Slide Number Placeholder 5">
            <a:extLst>
              <a:ext uri="{FF2B5EF4-FFF2-40B4-BE49-F238E27FC236}">
                <a16:creationId xmlns:a16="http://schemas.microsoft.com/office/drawing/2014/main" id="{0FD5971E-BD21-416C-BC2E-97EE0E09A50C}"/>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Tree>
    <p:extLst>
      <p:ext uri="{BB962C8B-B14F-4D97-AF65-F5344CB8AC3E}">
        <p14:creationId xmlns:p14="http://schemas.microsoft.com/office/powerpoint/2010/main" val="40795750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Date Placeholder 3">
            <a:extLst>
              <a:ext uri="{FF2B5EF4-FFF2-40B4-BE49-F238E27FC236}">
                <a16:creationId xmlns:a16="http://schemas.microsoft.com/office/drawing/2014/main" id="{84B5929F-A28F-4256-A6B2-5D095331D016}"/>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B3ACFEBC-8634-4116-B617-2BE5C2034C2C}" type="datetime1">
              <a:rPr lang="en-US" smtClean="0"/>
              <a:pPr/>
              <a:t>8/15/2023</a:t>
            </a:fld>
            <a:endParaRPr lang="en-US"/>
          </a:p>
        </p:txBody>
      </p:sp>
      <p:sp>
        <p:nvSpPr>
          <p:cNvPr id="9" name="Footer Placeholder 4">
            <a:extLst>
              <a:ext uri="{FF2B5EF4-FFF2-40B4-BE49-F238E27FC236}">
                <a16:creationId xmlns:a16="http://schemas.microsoft.com/office/drawing/2014/main" id="{7C2F339A-915E-4496-B889-28FBBAAD3123}"/>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0" name="Slide Number Placeholder 5">
            <a:extLst>
              <a:ext uri="{FF2B5EF4-FFF2-40B4-BE49-F238E27FC236}">
                <a16:creationId xmlns:a16="http://schemas.microsoft.com/office/drawing/2014/main" id="{028A2E5F-7F4D-4F39-A494-67088E8046DE}"/>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
        <p:nvSpPr>
          <p:cNvPr id="11" name="Title 8">
            <a:extLst>
              <a:ext uri="{FF2B5EF4-FFF2-40B4-BE49-F238E27FC236}">
                <a16:creationId xmlns:a16="http://schemas.microsoft.com/office/drawing/2014/main" id="{FC0C4515-8106-49DA-9C06-E98AF815242A}"/>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9:……………………………………..</a:t>
            </a:r>
          </a:p>
        </p:txBody>
      </p:sp>
      <p:sp>
        <p:nvSpPr>
          <p:cNvPr id="12" name="Chart Placeholder 9">
            <a:extLst>
              <a:ext uri="{FF2B5EF4-FFF2-40B4-BE49-F238E27FC236}">
                <a16:creationId xmlns:a16="http://schemas.microsoft.com/office/drawing/2014/main" id="{F49327FB-190B-40C4-9FC9-66F9F7D12317}"/>
              </a:ext>
            </a:extLst>
          </p:cNvPr>
          <p:cNvSpPr>
            <a:spLocks noGrp="1"/>
          </p:cNvSpPr>
          <p:nvPr>
            <p:ph type="chart" sz="quarter" idx="13" hasCustomPrompt="1"/>
          </p:nvPr>
        </p:nvSpPr>
        <p:spPr>
          <a:xfrm>
            <a:off x="330201" y="1406769"/>
            <a:ext cx="5765800" cy="4655894"/>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dirty="0"/>
              <a:t>Chart</a:t>
            </a:r>
          </a:p>
        </p:txBody>
      </p:sp>
      <p:sp>
        <p:nvSpPr>
          <p:cNvPr id="13" name="Picture Placeholder 11">
            <a:extLst>
              <a:ext uri="{FF2B5EF4-FFF2-40B4-BE49-F238E27FC236}">
                <a16:creationId xmlns:a16="http://schemas.microsoft.com/office/drawing/2014/main" id="{733EBCBB-E1FE-415C-8ED9-6D1F36748478}"/>
              </a:ext>
            </a:extLst>
          </p:cNvPr>
          <p:cNvSpPr>
            <a:spLocks noGrp="1"/>
          </p:cNvSpPr>
          <p:nvPr>
            <p:ph type="pic" sz="quarter" idx="14" hasCustomPrompt="1"/>
          </p:nvPr>
        </p:nvSpPr>
        <p:spPr>
          <a:xfrm>
            <a:off x="6238875" y="1414463"/>
            <a:ext cx="5445125" cy="4656137"/>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dirty="0"/>
              <a:t>Picture</a:t>
            </a:r>
          </a:p>
        </p:txBody>
      </p:sp>
    </p:spTree>
    <p:extLst>
      <p:ext uri="{BB962C8B-B14F-4D97-AF65-F5344CB8AC3E}">
        <p14:creationId xmlns:p14="http://schemas.microsoft.com/office/powerpoint/2010/main" val="12262005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Date Placeholder 3">
            <a:extLst>
              <a:ext uri="{FF2B5EF4-FFF2-40B4-BE49-F238E27FC236}">
                <a16:creationId xmlns:a16="http://schemas.microsoft.com/office/drawing/2014/main" id="{A21A061D-9F38-49ED-BAF8-8055D9FB97A5}"/>
              </a:ext>
            </a:extLst>
          </p:cNvPr>
          <p:cNvSpPr>
            <a:spLocks noGrp="1"/>
          </p:cNvSpPr>
          <p:nvPr>
            <p:ph type="dt" sz="half" idx="10"/>
          </p:nvPr>
        </p:nvSpPr>
        <p:spPr>
          <a:xfrm>
            <a:off x="838200" y="6492875"/>
            <a:ext cx="2743200" cy="365125"/>
          </a:xfrm>
          <a:prstGeom prst="rect">
            <a:avLst/>
          </a:prstGeom>
        </p:spPr>
        <p:txBody>
          <a:bodyPr/>
          <a:lstStyle>
            <a:lvl1pPr>
              <a:defRPr sz="12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fld id="{82F65D4C-DEE4-4C7B-91C4-D6D57A523E98}" type="datetime1">
              <a:rPr lang="en-US" smtClean="0"/>
              <a:pPr/>
              <a:t>8/15/2023</a:t>
            </a:fld>
            <a:endParaRPr lang="en-US"/>
          </a:p>
        </p:txBody>
      </p:sp>
      <p:sp>
        <p:nvSpPr>
          <p:cNvPr id="9" name="Footer Placeholder 4">
            <a:extLst>
              <a:ext uri="{FF2B5EF4-FFF2-40B4-BE49-F238E27FC236}">
                <a16:creationId xmlns:a16="http://schemas.microsoft.com/office/drawing/2014/main" id="{490FAA6E-46AD-4366-8E80-2F5BEB7D5B24}"/>
              </a:ext>
            </a:extLst>
          </p:cNvPr>
          <p:cNvSpPr>
            <a:spLocks noGrp="1"/>
          </p:cNvSpPr>
          <p:nvPr>
            <p:ph type="ftr" sz="quarter" idx="11"/>
          </p:nvPr>
        </p:nvSpPr>
        <p:spPr>
          <a:xfrm>
            <a:off x="4038600" y="6492875"/>
            <a:ext cx="4114800" cy="365125"/>
          </a:xfrm>
          <a:prstGeom prst="rect">
            <a:avLst/>
          </a:prstGeom>
        </p:spPr>
        <p:txBody>
          <a:bodyPr/>
          <a:lstStyle>
            <a:lvl1pPr algn="ct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endParaRPr lang="en-US" dirty="0"/>
          </a:p>
        </p:txBody>
      </p:sp>
      <p:sp>
        <p:nvSpPr>
          <p:cNvPr id="10" name="Slide Number Placeholder 5">
            <a:extLst>
              <a:ext uri="{FF2B5EF4-FFF2-40B4-BE49-F238E27FC236}">
                <a16:creationId xmlns:a16="http://schemas.microsoft.com/office/drawing/2014/main" id="{9A5604C7-0828-446E-97CC-8D6162E69E60}"/>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Tree>
    <p:extLst>
      <p:ext uri="{BB962C8B-B14F-4D97-AF65-F5344CB8AC3E}">
        <p14:creationId xmlns:p14="http://schemas.microsoft.com/office/powerpoint/2010/main" val="20148816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5603337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Title 4">
            <a:extLst>
              <a:ext uri="{FF2B5EF4-FFF2-40B4-BE49-F238E27FC236}">
                <a16:creationId xmlns:a16="http://schemas.microsoft.com/office/drawing/2014/main" id="{4C167836-5AFF-4757-AB55-39FD3BBF9D47}"/>
              </a:ext>
            </a:extLst>
          </p:cNvPr>
          <p:cNvSpPr>
            <a:spLocks noGrp="1"/>
          </p:cNvSpPr>
          <p:nvPr>
            <p:ph type="title" hasCustomPrompt="1"/>
          </p:nvPr>
        </p:nvSpPr>
        <p:spPr>
          <a:xfrm>
            <a:off x="3788898" y="2461846"/>
            <a:ext cx="4614203" cy="1934307"/>
          </a:xfrm>
          <a:prstGeom prst="rect">
            <a:avLst/>
          </a:prstGeom>
        </p:spPr>
        <p:txBody>
          <a:bodyPr/>
          <a:lstStyle>
            <a:lvl1pPr algn="ctr">
              <a:defRPr sz="4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CLICK TO EDIT MASTER TITLE STYLE</a:t>
            </a:r>
          </a:p>
        </p:txBody>
      </p:sp>
    </p:spTree>
    <p:extLst>
      <p:ext uri="{BB962C8B-B14F-4D97-AF65-F5344CB8AC3E}">
        <p14:creationId xmlns:p14="http://schemas.microsoft.com/office/powerpoint/2010/main" val="29815202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B30FC03-A82E-4B34-AE4B-8AC40A0CD5B2}"/>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8/15/2023</a:t>
            </a:fld>
            <a:endParaRPr lang="en-US" dirty="0"/>
          </a:p>
        </p:txBody>
      </p:sp>
      <p:sp>
        <p:nvSpPr>
          <p:cNvPr id="5" name="Footer Placeholder 4">
            <a:extLst>
              <a:ext uri="{FF2B5EF4-FFF2-40B4-BE49-F238E27FC236}">
                <a16:creationId xmlns:a16="http://schemas.microsoft.com/office/drawing/2014/main" id="{D149FB7E-C73B-452D-861A-6C73FF59EC96}"/>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endParaRPr lang="en-US" dirty="0"/>
          </a:p>
        </p:txBody>
      </p:sp>
      <p:sp>
        <p:nvSpPr>
          <p:cNvPr id="6" name="Slide Number Placeholder 5">
            <a:extLst>
              <a:ext uri="{FF2B5EF4-FFF2-40B4-BE49-F238E27FC236}">
                <a16:creationId xmlns:a16="http://schemas.microsoft.com/office/drawing/2014/main" id="{8A5733BD-32DD-483E-A597-B70529CBDA53}"/>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
        <p:nvSpPr>
          <p:cNvPr id="7" name="Title 8">
            <a:extLst>
              <a:ext uri="{FF2B5EF4-FFF2-40B4-BE49-F238E27FC236}">
                <a16:creationId xmlns:a16="http://schemas.microsoft.com/office/drawing/2014/main" id="{DEAFB3E9-4F5E-435C-B51A-CC5766A852DA}"/>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1:……………………………………..</a:t>
            </a:r>
          </a:p>
        </p:txBody>
      </p:sp>
      <p:sp>
        <p:nvSpPr>
          <p:cNvPr id="8" name="Content Placeholder 7">
            <a:extLst>
              <a:ext uri="{FF2B5EF4-FFF2-40B4-BE49-F238E27FC236}">
                <a16:creationId xmlns:a16="http://schemas.microsoft.com/office/drawing/2014/main" id="{69C57778-6639-411E-9B4C-12D035AECE27}"/>
              </a:ext>
            </a:extLst>
          </p:cNvPr>
          <p:cNvSpPr>
            <a:spLocks noGrp="1"/>
          </p:cNvSpPr>
          <p:nvPr>
            <p:ph sz="quarter" idx="13"/>
          </p:nvPr>
        </p:nvSpPr>
        <p:spPr>
          <a:xfrm>
            <a:off x="338736" y="1058844"/>
            <a:ext cx="11514528" cy="4909124"/>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613295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Date Placeholder 3">
            <a:extLst>
              <a:ext uri="{FF2B5EF4-FFF2-40B4-BE49-F238E27FC236}">
                <a16:creationId xmlns:a16="http://schemas.microsoft.com/office/drawing/2014/main" id="{84B5929F-A28F-4256-A6B2-5D095331D016}"/>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B3ACFEBC-8634-4116-B617-2BE5C2034C2C}" type="datetime1">
              <a:rPr lang="en-US" smtClean="0"/>
              <a:pPr/>
              <a:t>8/15/2023</a:t>
            </a:fld>
            <a:endParaRPr lang="en-US" dirty="0"/>
          </a:p>
        </p:txBody>
      </p:sp>
      <p:sp>
        <p:nvSpPr>
          <p:cNvPr id="9" name="Footer Placeholder 4">
            <a:extLst>
              <a:ext uri="{FF2B5EF4-FFF2-40B4-BE49-F238E27FC236}">
                <a16:creationId xmlns:a16="http://schemas.microsoft.com/office/drawing/2014/main" id="{7C2F339A-915E-4496-B889-28FBBAAD3123}"/>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endParaRPr lang="en-US" dirty="0"/>
          </a:p>
        </p:txBody>
      </p:sp>
      <p:sp>
        <p:nvSpPr>
          <p:cNvPr id="10" name="Slide Number Placeholder 5">
            <a:extLst>
              <a:ext uri="{FF2B5EF4-FFF2-40B4-BE49-F238E27FC236}">
                <a16:creationId xmlns:a16="http://schemas.microsoft.com/office/drawing/2014/main" id="{028A2E5F-7F4D-4F39-A494-67088E8046DE}"/>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
        <p:nvSpPr>
          <p:cNvPr id="11" name="Title 8">
            <a:extLst>
              <a:ext uri="{FF2B5EF4-FFF2-40B4-BE49-F238E27FC236}">
                <a16:creationId xmlns:a16="http://schemas.microsoft.com/office/drawing/2014/main" id="{FC0C4515-8106-49DA-9C06-E98AF815242A}"/>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2:……………………………………..</a:t>
            </a:r>
          </a:p>
        </p:txBody>
      </p:sp>
      <p:sp>
        <p:nvSpPr>
          <p:cNvPr id="12" name="Chart Placeholder 9">
            <a:extLst>
              <a:ext uri="{FF2B5EF4-FFF2-40B4-BE49-F238E27FC236}">
                <a16:creationId xmlns:a16="http://schemas.microsoft.com/office/drawing/2014/main" id="{F49327FB-190B-40C4-9FC9-66F9F7D12317}"/>
              </a:ext>
            </a:extLst>
          </p:cNvPr>
          <p:cNvSpPr>
            <a:spLocks noGrp="1"/>
          </p:cNvSpPr>
          <p:nvPr>
            <p:ph type="chart" sz="quarter" idx="13" hasCustomPrompt="1"/>
          </p:nvPr>
        </p:nvSpPr>
        <p:spPr>
          <a:xfrm>
            <a:off x="330201" y="1406769"/>
            <a:ext cx="5765800" cy="4655894"/>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dirty="0"/>
              <a:t>Chart</a:t>
            </a:r>
          </a:p>
        </p:txBody>
      </p:sp>
      <p:sp>
        <p:nvSpPr>
          <p:cNvPr id="13" name="Picture Placeholder 11">
            <a:extLst>
              <a:ext uri="{FF2B5EF4-FFF2-40B4-BE49-F238E27FC236}">
                <a16:creationId xmlns:a16="http://schemas.microsoft.com/office/drawing/2014/main" id="{733EBCBB-E1FE-415C-8ED9-6D1F36748478}"/>
              </a:ext>
            </a:extLst>
          </p:cNvPr>
          <p:cNvSpPr>
            <a:spLocks noGrp="1"/>
          </p:cNvSpPr>
          <p:nvPr>
            <p:ph type="pic" sz="quarter" idx="14" hasCustomPrompt="1"/>
          </p:nvPr>
        </p:nvSpPr>
        <p:spPr>
          <a:xfrm>
            <a:off x="6238875" y="1414463"/>
            <a:ext cx="5445125" cy="4656137"/>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dirty="0"/>
              <a:t>Picture</a:t>
            </a:r>
          </a:p>
        </p:txBody>
      </p:sp>
    </p:spTree>
    <p:extLst>
      <p:ext uri="{BB962C8B-B14F-4D97-AF65-F5344CB8AC3E}">
        <p14:creationId xmlns:p14="http://schemas.microsoft.com/office/powerpoint/2010/main" val="38876699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itle 8">
            <a:extLst>
              <a:ext uri="{FF2B5EF4-FFF2-40B4-BE49-F238E27FC236}">
                <a16:creationId xmlns:a16="http://schemas.microsoft.com/office/drawing/2014/main" id="{3E6AE9CF-41FF-46D0-BF7A-815E4777895E}"/>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3:……………………………………..</a:t>
            </a:r>
          </a:p>
        </p:txBody>
      </p:sp>
      <p:sp>
        <p:nvSpPr>
          <p:cNvPr id="12" name="Text Placeholder 9">
            <a:extLst>
              <a:ext uri="{FF2B5EF4-FFF2-40B4-BE49-F238E27FC236}">
                <a16:creationId xmlns:a16="http://schemas.microsoft.com/office/drawing/2014/main" id="{A85E41C6-3987-4F5C-A750-35F5C730A567}"/>
              </a:ext>
            </a:extLst>
          </p:cNvPr>
          <p:cNvSpPr>
            <a:spLocks noGrp="1"/>
          </p:cNvSpPr>
          <p:nvPr>
            <p:ph type="body" sz="quarter" idx="13"/>
          </p:nvPr>
        </p:nvSpPr>
        <p:spPr>
          <a:xfrm>
            <a:off x="337539" y="1032510"/>
            <a:ext cx="11515725" cy="4938713"/>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Date Placeholder 3">
            <a:extLst>
              <a:ext uri="{FF2B5EF4-FFF2-40B4-BE49-F238E27FC236}">
                <a16:creationId xmlns:a16="http://schemas.microsoft.com/office/drawing/2014/main" id="{C99BA7CA-DC84-4A35-BD8A-C14D582181A5}"/>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8CDB0C24-DFE0-41C5-B02D-FC32F5C22F7C}" type="datetime1">
              <a:rPr lang="en-US" smtClean="0"/>
              <a:pPr/>
              <a:t>8/15/2023</a:t>
            </a:fld>
            <a:endParaRPr lang="en-US" dirty="0"/>
          </a:p>
        </p:txBody>
      </p:sp>
      <p:sp>
        <p:nvSpPr>
          <p:cNvPr id="14" name="Footer Placeholder 4">
            <a:extLst>
              <a:ext uri="{FF2B5EF4-FFF2-40B4-BE49-F238E27FC236}">
                <a16:creationId xmlns:a16="http://schemas.microsoft.com/office/drawing/2014/main" id="{E1DCC345-F4E6-42D6-9173-88011D0E2741}"/>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endParaRPr lang="en-US" dirty="0"/>
          </a:p>
        </p:txBody>
      </p:sp>
      <p:sp>
        <p:nvSpPr>
          <p:cNvPr id="15" name="Slide Number Placeholder 5">
            <a:extLst>
              <a:ext uri="{FF2B5EF4-FFF2-40B4-BE49-F238E27FC236}">
                <a16:creationId xmlns:a16="http://schemas.microsoft.com/office/drawing/2014/main" id="{BD82AFB1-CD7C-4710-A82A-F9FEE6DA5C86}"/>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Tree>
    <p:extLst>
      <p:ext uri="{BB962C8B-B14F-4D97-AF65-F5344CB8AC3E}">
        <p14:creationId xmlns:p14="http://schemas.microsoft.com/office/powerpoint/2010/main" val="9581265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Date Placeholder 3">
            <a:extLst>
              <a:ext uri="{FF2B5EF4-FFF2-40B4-BE49-F238E27FC236}">
                <a16:creationId xmlns:a16="http://schemas.microsoft.com/office/drawing/2014/main" id="{98A78F82-82C6-4F07-B7D8-4A1219A1BB45}"/>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19A9EFEF-A194-4819-82D7-1112425D0E86}" type="datetime1">
              <a:rPr lang="en-US" smtClean="0"/>
              <a:pPr/>
              <a:t>8/15/2023</a:t>
            </a:fld>
            <a:endParaRPr lang="en-US"/>
          </a:p>
        </p:txBody>
      </p:sp>
      <p:sp>
        <p:nvSpPr>
          <p:cNvPr id="8" name="Footer Placeholder 4">
            <a:extLst>
              <a:ext uri="{FF2B5EF4-FFF2-40B4-BE49-F238E27FC236}">
                <a16:creationId xmlns:a16="http://schemas.microsoft.com/office/drawing/2014/main" id="{12041C72-5CA2-4523-9F1E-50662A3276CE}"/>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endParaRPr lang="en-US" dirty="0"/>
          </a:p>
        </p:txBody>
      </p:sp>
      <p:sp>
        <p:nvSpPr>
          <p:cNvPr id="9" name="Slide Number Placeholder 5">
            <a:extLst>
              <a:ext uri="{FF2B5EF4-FFF2-40B4-BE49-F238E27FC236}">
                <a16:creationId xmlns:a16="http://schemas.microsoft.com/office/drawing/2014/main" id="{3AD6B24F-6759-4931-A1C4-77BA8AF7E085}"/>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
        <p:nvSpPr>
          <p:cNvPr id="10" name="Title 8">
            <a:extLst>
              <a:ext uri="{FF2B5EF4-FFF2-40B4-BE49-F238E27FC236}">
                <a16:creationId xmlns:a16="http://schemas.microsoft.com/office/drawing/2014/main" id="{1CD850F7-B0EC-49AD-960D-051EAF5F36DD}"/>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4:……………………………………..</a:t>
            </a:r>
          </a:p>
        </p:txBody>
      </p:sp>
      <p:sp>
        <p:nvSpPr>
          <p:cNvPr id="11" name="Chart Placeholder 14">
            <a:extLst>
              <a:ext uri="{FF2B5EF4-FFF2-40B4-BE49-F238E27FC236}">
                <a16:creationId xmlns:a16="http://schemas.microsoft.com/office/drawing/2014/main" id="{4A80550F-98CB-400B-9D36-210A7AED20E8}"/>
              </a:ext>
            </a:extLst>
          </p:cNvPr>
          <p:cNvSpPr>
            <a:spLocks noGrp="1"/>
          </p:cNvSpPr>
          <p:nvPr>
            <p:ph type="chart" sz="quarter" idx="13" hasCustomPrompt="1"/>
          </p:nvPr>
        </p:nvSpPr>
        <p:spPr>
          <a:xfrm>
            <a:off x="338736" y="1406525"/>
            <a:ext cx="5757264" cy="4670425"/>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dirty="0"/>
              <a:t>Chart</a:t>
            </a:r>
          </a:p>
        </p:txBody>
      </p:sp>
      <p:sp>
        <p:nvSpPr>
          <p:cNvPr id="12" name="Table Placeholder 16">
            <a:extLst>
              <a:ext uri="{FF2B5EF4-FFF2-40B4-BE49-F238E27FC236}">
                <a16:creationId xmlns:a16="http://schemas.microsoft.com/office/drawing/2014/main" id="{15345DA2-1E92-473D-9483-A24F87614F3D}"/>
              </a:ext>
            </a:extLst>
          </p:cNvPr>
          <p:cNvSpPr>
            <a:spLocks noGrp="1"/>
          </p:cNvSpPr>
          <p:nvPr>
            <p:ph type="tbl" sz="quarter" idx="14" hasCustomPrompt="1"/>
          </p:nvPr>
        </p:nvSpPr>
        <p:spPr>
          <a:xfrm>
            <a:off x="6210300" y="1392239"/>
            <a:ext cx="5592763" cy="4684712"/>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dirty="0"/>
              <a:t>Table</a:t>
            </a:r>
          </a:p>
        </p:txBody>
      </p:sp>
    </p:spTree>
    <p:extLst>
      <p:ext uri="{BB962C8B-B14F-4D97-AF65-F5344CB8AC3E}">
        <p14:creationId xmlns:p14="http://schemas.microsoft.com/office/powerpoint/2010/main" val="324268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Date Placeholder 3">
            <a:extLst>
              <a:ext uri="{FF2B5EF4-FFF2-40B4-BE49-F238E27FC236}">
                <a16:creationId xmlns:a16="http://schemas.microsoft.com/office/drawing/2014/main" id="{4F1F29B1-F2F8-4527-A0B9-5A566F0DB568}"/>
              </a:ext>
            </a:extLst>
          </p:cNvPr>
          <p:cNvSpPr>
            <a:spLocks noGrp="1"/>
          </p:cNvSpPr>
          <p:nvPr>
            <p:ph type="dt" sz="half" idx="10"/>
          </p:nvPr>
        </p:nvSpPr>
        <p:spPr>
          <a:xfrm>
            <a:off x="838200" y="6486006"/>
            <a:ext cx="2743200" cy="365125"/>
          </a:xfrm>
          <a:prstGeom prst="rect">
            <a:avLst/>
          </a:prstGeom>
        </p:spPr>
        <p:txBody>
          <a:bodyPr/>
          <a:lstStyle>
            <a:lvl1pPr>
              <a:defRPr sz="12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fld id="{EEBFCEF3-2DDE-476B-8A96-303EC557333C}" type="datetime1">
              <a:rPr lang="en-US" smtClean="0"/>
              <a:pPr/>
              <a:t>8/15/2023</a:t>
            </a:fld>
            <a:endParaRPr lang="en-US"/>
          </a:p>
        </p:txBody>
      </p:sp>
      <p:sp>
        <p:nvSpPr>
          <p:cNvPr id="7" name="Footer Placeholder 4">
            <a:extLst>
              <a:ext uri="{FF2B5EF4-FFF2-40B4-BE49-F238E27FC236}">
                <a16:creationId xmlns:a16="http://schemas.microsoft.com/office/drawing/2014/main" id="{B1F89192-9608-4DA0-9D58-CE5D74F0161B}"/>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endParaRPr lang="en-US" dirty="0"/>
          </a:p>
        </p:txBody>
      </p:sp>
      <p:sp>
        <p:nvSpPr>
          <p:cNvPr id="8" name="Slide Number Placeholder 5">
            <a:extLst>
              <a:ext uri="{FF2B5EF4-FFF2-40B4-BE49-F238E27FC236}">
                <a16:creationId xmlns:a16="http://schemas.microsoft.com/office/drawing/2014/main" id="{41300396-45C9-472A-AA37-70408F1C2FAF}"/>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
        <p:nvSpPr>
          <p:cNvPr id="9" name="Content Placeholder 4">
            <a:extLst>
              <a:ext uri="{FF2B5EF4-FFF2-40B4-BE49-F238E27FC236}">
                <a16:creationId xmlns:a16="http://schemas.microsoft.com/office/drawing/2014/main" id="{45B855E6-8413-49D5-929E-33A3B3627516}"/>
              </a:ext>
            </a:extLst>
          </p:cNvPr>
          <p:cNvSpPr>
            <a:spLocks noGrp="1"/>
          </p:cNvSpPr>
          <p:nvPr>
            <p:ph sz="quarter" idx="13"/>
          </p:nvPr>
        </p:nvSpPr>
        <p:spPr>
          <a:xfrm>
            <a:off x="4558372" y="1248325"/>
            <a:ext cx="7391400" cy="5205412"/>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itle 8">
            <a:extLst>
              <a:ext uri="{FF2B5EF4-FFF2-40B4-BE49-F238E27FC236}">
                <a16:creationId xmlns:a16="http://schemas.microsoft.com/office/drawing/2014/main" id="{AB6BBE52-BFE6-4B4F-95C1-25C2EB84A64F}"/>
              </a:ext>
            </a:extLst>
          </p:cNvPr>
          <p:cNvSpPr>
            <a:spLocks noGrp="1"/>
          </p:cNvSpPr>
          <p:nvPr>
            <p:ph type="title" hasCustomPrompt="1"/>
          </p:nvPr>
        </p:nvSpPr>
        <p:spPr>
          <a:xfrm>
            <a:off x="4558372" y="404265"/>
            <a:ext cx="7391400" cy="436098"/>
          </a:xfrm>
          <a:prstGeom prst="rect">
            <a:avLst/>
          </a:prstGeom>
        </p:spPr>
        <p:txBody>
          <a:bodyPr/>
          <a:lstStyle>
            <a:lvl1pPr>
              <a:defRPr sz="2800" b="1">
                <a:solidFill>
                  <a:schemeClr val="tx1"/>
                </a:solidFill>
                <a:latin typeface="Lato" panose="020F0502020204030203" pitchFamily="34" charset="0"/>
                <a:ea typeface="Lato" panose="020F0502020204030203" pitchFamily="34" charset="0"/>
                <a:cs typeface="Lato" panose="020F0502020204030203" pitchFamily="34" charset="0"/>
              </a:defRPr>
            </a:lvl1pPr>
          </a:lstStyle>
          <a:p>
            <a:r>
              <a:rPr lang="en-US" dirty="0"/>
              <a:t>Title 5:……………………………………..</a:t>
            </a:r>
          </a:p>
        </p:txBody>
      </p:sp>
    </p:spTree>
    <p:extLst>
      <p:ext uri="{BB962C8B-B14F-4D97-AF65-F5344CB8AC3E}">
        <p14:creationId xmlns:p14="http://schemas.microsoft.com/office/powerpoint/2010/main" val="41134391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itle 8">
            <a:extLst>
              <a:ext uri="{FF2B5EF4-FFF2-40B4-BE49-F238E27FC236}">
                <a16:creationId xmlns:a16="http://schemas.microsoft.com/office/drawing/2014/main" id="{3E6AE9CF-41FF-46D0-BF7A-815E4777895E}"/>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6:……………………………………..</a:t>
            </a:r>
          </a:p>
        </p:txBody>
      </p:sp>
      <p:sp>
        <p:nvSpPr>
          <p:cNvPr id="12" name="Text Placeholder 9">
            <a:extLst>
              <a:ext uri="{FF2B5EF4-FFF2-40B4-BE49-F238E27FC236}">
                <a16:creationId xmlns:a16="http://schemas.microsoft.com/office/drawing/2014/main" id="{A85E41C6-3987-4F5C-A750-35F5C730A567}"/>
              </a:ext>
            </a:extLst>
          </p:cNvPr>
          <p:cNvSpPr>
            <a:spLocks noGrp="1"/>
          </p:cNvSpPr>
          <p:nvPr>
            <p:ph type="body" sz="quarter" idx="13"/>
          </p:nvPr>
        </p:nvSpPr>
        <p:spPr>
          <a:xfrm>
            <a:off x="337539" y="1032510"/>
            <a:ext cx="11515725" cy="4938713"/>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Date Placeholder 3">
            <a:extLst>
              <a:ext uri="{FF2B5EF4-FFF2-40B4-BE49-F238E27FC236}">
                <a16:creationId xmlns:a16="http://schemas.microsoft.com/office/drawing/2014/main" id="{C99BA7CA-DC84-4A35-BD8A-C14D582181A5}"/>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8CDB0C24-DFE0-41C5-B02D-FC32F5C22F7C}" type="datetime1">
              <a:rPr lang="en-US" smtClean="0"/>
              <a:pPr/>
              <a:t>8/15/2023</a:t>
            </a:fld>
            <a:endParaRPr lang="en-US"/>
          </a:p>
        </p:txBody>
      </p:sp>
      <p:sp>
        <p:nvSpPr>
          <p:cNvPr id="14" name="Footer Placeholder 4">
            <a:extLst>
              <a:ext uri="{FF2B5EF4-FFF2-40B4-BE49-F238E27FC236}">
                <a16:creationId xmlns:a16="http://schemas.microsoft.com/office/drawing/2014/main" id="{E1DCC345-F4E6-42D6-9173-88011D0E2741}"/>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endParaRPr lang="en-US" dirty="0"/>
          </a:p>
        </p:txBody>
      </p:sp>
      <p:sp>
        <p:nvSpPr>
          <p:cNvPr id="15" name="Slide Number Placeholder 5">
            <a:extLst>
              <a:ext uri="{FF2B5EF4-FFF2-40B4-BE49-F238E27FC236}">
                <a16:creationId xmlns:a16="http://schemas.microsoft.com/office/drawing/2014/main" id="{BD82AFB1-CD7C-4710-A82A-F9FEE6DA5C86}"/>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Tree>
    <p:extLst>
      <p:ext uri="{BB962C8B-B14F-4D97-AF65-F5344CB8AC3E}">
        <p14:creationId xmlns:p14="http://schemas.microsoft.com/office/powerpoint/2010/main" val="17913358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Date Placeholder 3">
            <a:extLst>
              <a:ext uri="{FF2B5EF4-FFF2-40B4-BE49-F238E27FC236}">
                <a16:creationId xmlns:a16="http://schemas.microsoft.com/office/drawing/2014/main" id="{84B5929F-A28F-4256-A6B2-5D095331D016}"/>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B3ACFEBC-8634-4116-B617-2BE5C2034C2C}" type="datetime1">
              <a:rPr lang="en-US" smtClean="0"/>
              <a:pPr/>
              <a:t>8/15/2023</a:t>
            </a:fld>
            <a:endParaRPr lang="en-US"/>
          </a:p>
        </p:txBody>
      </p:sp>
      <p:sp>
        <p:nvSpPr>
          <p:cNvPr id="9" name="Footer Placeholder 4">
            <a:extLst>
              <a:ext uri="{FF2B5EF4-FFF2-40B4-BE49-F238E27FC236}">
                <a16:creationId xmlns:a16="http://schemas.microsoft.com/office/drawing/2014/main" id="{7C2F339A-915E-4496-B889-28FBBAAD3123}"/>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0" name="Slide Number Placeholder 5">
            <a:extLst>
              <a:ext uri="{FF2B5EF4-FFF2-40B4-BE49-F238E27FC236}">
                <a16:creationId xmlns:a16="http://schemas.microsoft.com/office/drawing/2014/main" id="{028A2E5F-7F4D-4F39-A494-67088E8046DE}"/>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
        <p:nvSpPr>
          <p:cNvPr id="11" name="Title 8">
            <a:extLst>
              <a:ext uri="{FF2B5EF4-FFF2-40B4-BE49-F238E27FC236}">
                <a16:creationId xmlns:a16="http://schemas.microsoft.com/office/drawing/2014/main" id="{FC0C4515-8106-49DA-9C06-E98AF815242A}"/>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7:……………………………………..</a:t>
            </a:r>
          </a:p>
        </p:txBody>
      </p:sp>
      <p:sp>
        <p:nvSpPr>
          <p:cNvPr id="12" name="Chart Placeholder 9">
            <a:extLst>
              <a:ext uri="{FF2B5EF4-FFF2-40B4-BE49-F238E27FC236}">
                <a16:creationId xmlns:a16="http://schemas.microsoft.com/office/drawing/2014/main" id="{F49327FB-190B-40C4-9FC9-66F9F7D12317}"/>
              </a:ext>
            </a:extLst>
          </p:cNvPr>
          <p:cNvSpPr>
            <a:spLocks noGrp="1"/>
          </p:cNvSpPr>
          <p:nvPr>
            <p:ph type="chart" sz="quarter" idx="13" hasCustomPrompt="1"/>
          </p:nvPr>
        </p:nvSpPr>
        <p:spPr>
          <a:xfrm>
            <a:off x="330201" y="1406769"/>
            <a:ext cx="5765800" cy="4655894"/>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dirty="0"/>
              <a:t>Chart</a:t>
            </a:r>
          </a:p>
        </p:txBody>
      </p:sp>
      <p:sp>
        <p:nvSpPr>
          <p:cNvPr id="13" name="Picture Placeholder 11">
            <a:extLst>
              <a:ext uri="{FF2B5EF4-FFF2-40B4-BE49-F238E27FC236}">
                <a16:creationId xmlns:a16="http://schemas.microsoft.com/office/drawing/2014/main" id="{733EBCBB-E1FE-415C-8ED9-6D1F36748478}"/>
              </a:ext>
            </a:extLst>
          </p:cNvPr>
          <p:cNvSpPr>
            <a:spLocks noGrp="1"/>
          </p:cNvSpPr>
          <p:nvPr>
            <p:ph type="pic" sz="quarter" idx="14" hasCustomPrompt="1"/>
          </p:nvPr>
        </p:nvSpPr>
        <p:spPr>
          <a:xfrm>
            <a:off x="6238875" y="1414463"/>
            <a:ext cx="5445125" cy="4656137"/>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dirty="0"/>
              <a:t>Picture</a:t>
            </a:r>
          </a:p>
        </p:txBody>
      </p:sp>
    </p:spTree>
    <p:extLst>
      <p:ext uri="{BB962C8B-B14F-4D97-AF65-F5344CB8AC3E}">
        <p14:creationId xmlns:p14="http://schemas.microsoft.com/office/powerpoint/2010/main" val="9605850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itle 8">
            <a:extLst>
              <a:ext uri="{FF2B5EF4-FFF2-40B4-BE49-F238E27FC236}">
                <a16:creationId xmlns:a16="http://schemas.microsoft.com/office/drawing/2014/main" id="{3E6AE9CF-41FF-46D0-BF7A-815E4777895E}"/>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8:……………………………………..</a:t>
            </a:r>
          </a:p>
        </p:txBody>
      </p:sp>
      <p:sp>
        <p:nvSpPr>
          <p:cNvPr id="12" name="Text Placeholder 9">
            <a:extLst>
              <a:ext uri="{FF2B5EF4-FFF2-40B4-BE49-F238E27FC236}">
                <a16:creationId xmlns:a16="http://schemas.microsoft.com/office/drawing/2014/main" id="{A85E41C6-3987-4F5C-A750-35F5C730A567}"/>
              </a:ext>
            </a:extLst>
          </p:cNvPr>
          <p:cNvSpPr>
            <a:spLocks noGrp="1"/>
          </p:cNvSpPr>
          <p:nvPr>
            <p:ph type="body" sz="quarter" idx="13"/>
          </p:nvPr>
        </p:nvSpPr>
        <p:spPr>
          <a:xfrm>
            <a:off x="337539" y="1032510"/>
            <a:ext cx="11515725" cy="4938713"/>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Date Placeholder 3">
            <a:extLst>
              <a:ext uri="{FF2B5EF4-FFF2-40B4-BE49-F238E27FC236}">
                <a16:creationId xmlns:a16="http://schemas.microsoft.com/office/drawing/2014/main" id="{C99BA7CA-DC84-4A35-BD8A-C14D582181A5}"/>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8CDB0C24-DFE0-41C5-B02D-FC32F5C22F7C}" type="datetime1">
              <a:rPr lang="en-US" smtClean="0"/>
              <a:pPr/>
              <a:t>8/15/2023</a:t>
            </a:fld>
            <a:endParaRPr lang="en-US"/>
          </a:p>
        </p:txBody>
      </p:sp>
      <p:sp>
        <p:nvSpPr>
          <p:cNvPr id="14" name="Footer Placeholder 4">
            <a:extLst>
              <a:ext uri="{FF2B5EF4-FFF2-40B4-BE49-F238E27FC236}">
                <a16:creationId xmlns:a16="http://schemas.microsoft.com/office/drawing/2014/main" id="{E1DCC345-F4E6-42D6-9173-88011D0E2741}"/>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endParaRPr lang="en-US" dirty="0"/>
          </a:p>
        </p:txBody>
      </p:sp>
      <p:sp>
        <p:nvSpPr>
          <p:cNvPr id="15" name="Slide Number Placeholder 5">
            <a:extLst>
              <a:ext uri="{FF2B5EF4-FFF2-40B4-BE49-F238E27FC236}">
                <a16:creationId xmlns:a16="http://schemas.microsoft.com/office/drawing/2014/main" id="{BD82AFB1-CD7C-4710-A82A-F9FEE6DA5C86}"/>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00376F"/>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Tree>
    <p:extLst>
      <p:ext uri="{BB962C8B-B14F-4D97-AF65-F5344CB8AC3E}">
        <p14:creationId xmlns:p14="http://schemas.microsoft.com/office/powerpoint/2010/main" val="27500320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5"/>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9543385"/>
      </p:ext>
    </p:extLst>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5" r:id="rId5"/>
    <p:sldLayoutId id="2147483654" r:id="rId6"/>
    <p:sldLayoutId id="2147483660" r:id="rId7"/>
    <p:sldLayoutId id="2147483659" r:id="rId8"/>
    <p:sldLayoutId id="2147483658" r:id="rId9"/>
    <p:sldLayoutId id="2147483661" r:id="rId10"/>
    <p:sldLayoutId id="2147483656" r:id="rId11"/>
    <p:sldLayoutId id="2147483657" r:id="rId12"/>
    <p:sldLayoutId id="2147483649" r:id="rId1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6.xml"/><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image" Target="../media/image32.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4.jfif"/><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17.jpeg"/><Relationship Id="rId5" Type="http://schemas.openxmlformats.org/officeDocument/2006/relationships/image" Target="../media/image16.jpeg"/><Relationship Id="rId4" Type="http://schemas.openxmlformats.org/officeDocument/2006/relationships/image" Target="../media/image15.jpeg"/></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7.xml"/><Relationship Id="rId1" Type="http://schemas.openxmlformats.org/officeDocument/2006/relationships/slideLayout" Target="../slideLayouts/slideLayout4.xml"/><Relationship Id="rId5" Type="http://schemas.openxmlformats.org/officeDocument/2006/relationships/image" Target="../media/image21.jpeg"/><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663553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5D019-96A4-4D1E-AFB5-09D65C86E12D}"/>
              </a:ext>
            </a:extLst>
          </p:cNvPr>
          <p:cNvSpPr>
            <a:spLocks noGrp="1"/>
          </p:cNvSpPr>
          <p:nvPr>
            <p:ph type="title"/>
          </p:nvPr>
        </p:nvSpPr>
        <p:spPr/>
        <p:txBody>
          <a:bodyPr/>
          <a:lstStyle/>
          <a:p>
            <a:r>
              <a:rPr lang="en-US"/>
              <a:t>PHƯƠNG PHÁP ĐÁNH GIÁ</a:t>
            </a:r>
            <a:endParaRPr lang="en-US" dirty="0"/>
          </a:p>
        </p:txBody>
      </p:sp>
      <p:sp>
        <p:nvSpPr>
          <p:cNvPr id="6" name="Slide Number Placeholder 5">
            <a:extLst>
              <a:ext uri="{FF2B5EF4-FFF2-40B4-BE49-F238E27FC236}">
                <a16:creationId xmlns:a16="http://schemas.microsoft.com/office/drawing/2014/main" id="{11E4677A-4F02-4478-B9B8-685D0B6264D3}"/>
              </a:ext>
            </a:extLst>
          </p:cNvPr>
          <p:cNvSpPr>
            <a:spLocks noGrp="1"/>
          </p:cNvSpPr>
          <p:nvPr>
            <p:ph type="sldNum" sz="quarter" idx="12"/>
          </p:nvPr>
        </p:nvSpPr>
        <p:spPr/>
        <p:txBody>
          <a:bodyPr/>
          <a:lstStyle/>
          <a:p>
            <a:fld id="{9EA0BE3B-158A-4EDF-80DC-E394A0D1600F}" type="slidenum">
              <a:rPr lang="en-US" smtClean="0"/>
              <a:pPr/>
              <a:t>10</a:t>
            </a:fld>
            <a:endParaRPr lang="en-US"/>
          </a:p>
        </p:txBody>
      </p:sp>
      <p:pic>
        <p:nvPicPr>
          <p:cNvPr id="5" name="Picture 4">
            <a:extLst>
              <a:ext uri="{FF2B5EF4-FFF2-40B4-BE49-F238E27FC236}">
                <a16:creationId xmlns:a16="http://schemas.microsoft.com/office/drawing/2014/main" id="{447DE03D-06BB-46CA-CF1E-8D53B737C7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1887" y="1736189"/>
            <a:ext cx="4942438" cy="3076562"/>
          </a:xfrm>
          <a:prstGeom prst="rect">
            <a:avLst/>
          </a:prstGeom>
        </p:spPr>
      </p:pic>
      <p:sp>
        <p:nvSpPr>
          <p:cNvPr id="4" name="TextBox 3">
            <a:extLst>
              <a:ext uri="{FF2B5EF4-FFF2-40B4-BE49-F238E27FC236}">
                <a16:creationId xmlns:a16="http://schemas.microsoft.com/office/drawing/2014/main" id="{F2197BA2-7CE1-2627-BE4D-85FD6B3BC4EB}"/>
              </a:ext>
            </a:extLst>
          </p:cNvPr>
          <p:cNvSpPr txBox="1"/>
          <p:nvPr/>
        </p:nvSpPr>
        <p:spPr>
          <a:xfrm>
            <a:off x="1420283" y="5052726"/>
            <a:ext cx="3463251" cy="461665"/>
          </a:xfrm>
          <a:prstGeom prst="rect">
            <a:avLst/>
          </a:prstGeom>
          <a:noFill/>
        </p:spPr>
        <p:txBody>
          <a:bodyPr wrap="square" rtlCol="0">
            <a:spAutoFit/>
          </a:bodyPr>
          <a:lstStyle/>
          <a:p>
            <a:pPr algn="ctr"/>
            <a:r>
              <a:rPr lang="en-US" sz="2400" dirty="0">
                <a:latin typeface="Lato" panose="020F0502020204030203" pitchFamily="34" charset="0"/>
                <a:ea typeface="Lato" panose="020F0502020204030203" pitchFamily="34" charset="0"/>
                <a:cs typeface="Lato" panose="020F0502020204030203" pitchFamily="34" charset="0"/>
              </a:rPr>
              <a:t>Ma </a:t>
            </a:r>
            <a:r>
              <a:rPr lang="en-US" sz="2400" dirty="0" err="1">
                <a:latin typeface="Lato" panose="020F0502020204030203" pitchFamily="34" charset="0"/>
                <a:ea typeface="Lato" panose="020F0502020204030203" pitchFamily="34" charset="0"/>
                <a:cs typeface="Lato" panose="020F0502020204030203" pitchFamily="34" charset="0"/>
              </a:rPr>
              <a:t>trận</a:t>
            </a:r>
            <a:r>
              <a:rPr lang="en-US" sz="2400" dirty="0">
                <a:latin typeface="Lato" panose="020F0502020204030203" pitchFamily="34" charset="0"/>
                <a:ea typeface="Lato" panose="020F0502020204030203" pitchFamily="34" charset="0"/>
                <a:cs typeface="Lato" panose="020F0502020204030203" pitchFamily="34" charset="0"/>
              </a:rPr>
              <a:t> </a:t>
            </a:r>
            <a:r>
              <a:rPr lang="en-US" sz="2400" dirty="0" err="1">
                <a:latin typeface="Lato" panose="020F0502020204030203" pitchFamily="34" charset="0"/>
                <a:ea typeface="Lato" panose="020F0502020204030203" pitchFamily="34" charset="0"/>
                <a:cs typeface="Lato" panose="020F0502020204030203" pitchFamily="34" charset="0"/>
              </a:rPr>
              <a:t>nhầm</a:t>
            </a:r>
            <a:r>
              <a:rPr lang="en-US" sz="2400" dirty="0">
                <a:latin typeface="Lato" panose="020F0502020204030203" pitchFamily="34" charset="0"/>
                <a:ea typeface="Lato" panose="020F0502020204030203" pitchFamily="34" charset="0"/>
                <a:cs typeface="Lato" panose="020F0502020204030203" pitchFamily="34" charset="0"/>
              </a:rPr>
              <a:t> </a:t>
            </a:r>
            <a:r>
              <a:rPr lang="en-US" sz="2400" dirty="0" err="1">
                <a:latin typeface="Lato" panose="020F0502020204030203" pitchFamily="34" charset="0"/>
                <a:ea typeface="Lato" panose="020F0502020204030203" pitchFamily="34" charset="0"/>
                <a:cs typeface="Lato" panose="020F0502020204030203" pitchFamily="34" charset="0"/>
              </a:rPr>
              <a:t>lẫn</a:t>
            </a:r>
            <a:endParaRPr lang="en-US" sz="2400" dirty="0">
              <a:latin typeface="Lato" panose="020F0502020204030203" pitchFamily="34" charset="0"/>
              <a:ea typeface="Lato" panose="020F0502020204030203" pitchFamily="34" charset="0"/>
              <a:cs typeface="Lato" panose="020F0502020204030203" pitchFamily="34" charset="0"/>
            </a:endParaRPr>
          </a:p>
        </p:txBody>
      </p:sp>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9F55AED7-C76C-1405-550E-5FE84E448560}"/>
                  </a:ext>
                </a:extLst>
              </p:cNvPr>
              <p:cNvSpPr txBox="1"/>
              <p:nvPr/>
            </p:nvSpPr>
            <p:spPr>
              <a:xfrm>
                <a:off x="5906310" y="2276537"/>
                <a:ext cx="3598135" cy="61549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𝑎𝑐𝑐𝑢𝑟𝑎𝑐𝑦</m:t>
                      </m:r>
                      <m:r>
                        <a:rPr lang="en-US" i="0">
                          <a:latin typeface="Cambria Math" panose="02040503050406030204" pitchFamily="18" charset="0"/>
                        </a:rPr>
                        <m:t>= </m:t>
                      </m:r>
                      <m:f>
                        <m:fPr>
                          <m:ctrlPr>
                            <a:rPr lang="en-US" i="1">
                              <a:solidFill>
                                <a:srgbClr val="836967"/>
                              </a:solidFill>
                              <a:latin typeface="Cambria Math" panose="02040503050406030204" pitchFamily="18" charset="0"/>
                            </a:rPr>
                          </m:ctrlPr>
                        </m:fPr>
                        <m:num>
                          <m:r>
                            <a:rPr lang="en-US" i="1">
                              <a:latin typeface="Cambria Math" panose="02040503050406030204" pitchFamily="18" charset="0"/>
                            </a:rPr>
                            <m:t>𝑇𝑃</m:t>
                          </m:r>
                          <m:r>
                            <a:rPr lang="en-US" i="0">
                              <a:latin typeface="Cambria Math" panose="02040503050406030204" pitchFamily="18" charset="0"/>
                            </a:rPr>
                            <m:t>+</m:t>
                          </m:r>
                          <m:r>
                            <a:rPr lang="en-US" i="1">
                              <a:latin typeface="Cambria Math" panose="02040503050406030204" pitchFamily="18" charset="0"/>
                            </a:rPr>
                            <m:t>𝑇𝑁</m:t>
                          </m:r>
                        </m:num>
                        <m:den>
                          <m:r>
                            <a:rPr lang="en-US" i="1">
                              <a:latin typeface="Cambria Math" panose="02040503050406030204" pitchFamily="18" charset="0"/>
                            </a:rPr>
                            <m:t>𝑇𝑃</m:t>
                          </m:r>
                          <m:r>
                            <a:rPr lang="en-US" i="0">
                              <a:latin typeface="Cambria Math" panose="02040503050406030204" pitchFamily="18" charset="0"/>
                            </a:rPr>
                            <m:t>+</m:t>
                          </m:r>
                          <m:r>
                            <a:rPr lang="en-US" i="1">
                              <a:latin typeface="Cambria Math" panose="02040503050406030204" pitchFamily="18" charset="0"/>
                            </a:rPr>
                            <m:t>𝑇𝑁</m:t>
                          </m:r>
                          <m:r>
                            <a:rPr lang="en-US" i="0">
                              <a:latin typeface="Cambria Math" panose="02040503050406030204" pitchFamily="18" charset="0"/>
                            </a:rPr>
                            <m:t>+</m:t>
                          </m:r>
                          <m:r>
                            <a:rPr lang="en-US" i="1">
                              <a:latin typeface="Cambria Math" panose="02040503050406030204" pitchFamily="18" charset="0"/>
                            </a:rPr>
                            <m:t>𝐹𝑃</m:t>
                          </m:r>
                          <m:r>
                            <a:rPr lang="en-US" i="0">
                              <a:latin typeface="Cambria Math" panose="02040503050406030204" pitchFamily="18" charset="0"/>
                            </a:rPr>
                            <m:t>+</m:t>
                          </m:r>
                          <m:r>
                            <a:rPr lang="en-US" i="1">
                              <a:latin typeface="Cambria Math" panose="02040503050406030204" pitchFamily="18" charset="0"/>
                            </a:rPr>
                            <m:t>𝐹𝑁</m:t>
                          </m:r>
                        </m:den>
                      </m:f>
                    </m:oMath>
                  </m:oMathPara>
                </a14:m>
                <a:endParaRPr lang="en-US" dirty="0"/>
              </a:p>
            </p:txBody>
          </p:sp>
        </mc:Choice>
        <mc:Fallback>
          <p:sp>
            <p:nvSpPr>
              <p:cNvPr id="8" name="TextBox 7">
                <a:extLst>
                  <a:ext uri="{FF2B5EF4-FFF2-40B4-BE49-F238E27FC236}">
                    <a16:creationId xmlns:a16="http://schemas.microsoft.com/office/drawing/2014/main" id="{9F55AED7-C76C-1405-550E-5FE84E448560}"/>
                  </a:ext>
                </a:extLst>
              </p:cNvPr>
              <p:cNvSpPr txBox="1">
                <a:spLocks noRot="1" noChangeAspect="1" noMove="1" noResize="1" noEditPoints="1" noAdjustHandles="1" noChangeArrowheads="1" noChangeShapeType="1" noTextEdit="1"/>
              </p:cNvSpPr>
              <p:nvPr/>
            </p:nvSpPr>
            <p:spPr>
              <a:xfrm>
                <a:off x="5906310" y="2276537"/>
                <a:ext cx="3598135" cy="615490"/>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AC565650-1AC7-5674-AE82-F10F4853D306}"/>
                  </a:ext>
                </a:extLst>
              </p:cNvPr>
              <p:cNvSpPr txBox="1"/>
              <p:nvPr/>
            </p:nvSpPr>
            <p:spPr>
              <a:xfrm>
                <a:off x="9461016" y="2276537"/>
                <a:ext cx="1998716" cy="61549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𝑃</m:t>
                      </m:r>
                      <m:r>
                        <a:rPr lang="en-US" i="0">
                          <a:latin typeface="Cambria Math" panose="02040503050406030204" pitchFamily="18" charset="0"/>
                        </a:rPr>
                        <m:t>= </m:t>
                      </m:r>
                      <m:f>
                        <m:fPr>
                          <m:ctrlPr>
                            <a:rPr lang="en-US" i="1">
                              <a:solidFill>
                                <a:srgbClr val="836967"/>
                              </a:solidFill>
                              <a:latin typeface="Cambria Math" panose="02040503050406030204" pitchFamily="18" charset="0"/>
                            </a:rPr>
                          </m:ctrlPr>
                        </m:fPr>
                        <m:num>
                          <m:r>
                            <a:rPr lang="en-US" i="1">
                              <a:latin typeface="Cambria Math" panose="02040503050406030204" pitchFamily="18" charset="0"/>
                            </a:rPr>
                            <m:t>𝑇𝑃</m:t>
                          </m:r>
                        </m:num>
                        <m:den>
                          <m:r>
                            <a:rPr lang="en-US" i="1">
                              <a:latin typeface="Cambria Math" panose="02040503050406030204" pitchFamily="18" charset="0"/>
                            </a:rPr>
                            <m:t>𝑇𝑃</m:t>
                          </m:r>
                          <m:r>
                            <a:rPr lang="en-US" i="0">
                              <a:latin typeface="Cambria Math" panose="02040503050406030204" pitchFamily="18" charset="0"/>
                            </a:rPr>
                            <m:t>+</m:t>
                          </m:r>
                          <m:r>
                            <a:rPr lang="en-US" i="1">
                              <a:latin typeface="Cambria Math" panose="02040503050406030204" pitchFamily="18" charset="0"/>
                            </a:rPr>
                            <m:t>𝐹𝑃</m:t>
                          </m:r>
                        </m:den>
                      </m:f>
                    </m:oMath>
                  </m:oMathPara>
                </a14:m>
                <a:endParaRPr lang="en-US" dirty="0"/>
              </a:p>
            </p:txBody>
          </p:sp>
        </mc:Choice>
        <mc:Fallback>
          <p:sp>
            <p:nvSpPr>
              <p:cNvPr id="10" name="TextBox 9">
                <a:extLst>
                  <a:ext uri="{FF2B5EF4-FFF2-40B4-BE49-F238E27FC236}">
                    <a16:creationId xmlns:a16="http://schemas.microsoft.com/office/drawing/2014/main" id="{AC565650-1AC7-5674-AE82-F10F4853D306}"/>
                  </a:ext>
                </a:extLst>
              </p:cNvPr>
              <p:cNvSpPr txBox="1">
                <a:spLocks noRot="1" noChangeAspect="1" noMove="1" noResize="1" noEditPoints="1" noAdjustHandles="1" noChangeArrowheads="1" noChangeShapeType="1" noTextEdit="1"/>
              </p:cNvSpPr>
              <p:nvPr/>
            </p:nvSpPr>
            <p:spPr>
              <a:xfrm>
                <a:off x="9461016" y="2276537"/>
                <a:ext cx="1998716" cy="615490"/>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03BC819C-A70C-8AFA-4FF6-A3E868CE3B0D}"/>
                  </a:ext>
                </a:extLst>
              </p:cNvPr>
              <p:cNvSpPr txBox="1"/>
              <p:nvPr/>
            </p:nvSpPr>
            <p:spPr>
              <a:xfrm>
                <a:off x="9609911" y="4103724"/>
                <a:ext cx="1700926" cy="61549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𝑅</m:t>
                      </m:r>
                      <m:r>
                        <a:rPr lang="en-US" i="0">
                          <a:latin typeface="Cambria Math" panose="02040503050406030204" pitchFamily="18" charset="0"/>
                        </a:rPr>
                        <m:t>= </m:t>
                      </m:r>
                      <m:f>
                        <m:fPr>
                          <m:ctrlPr>
                            <a:rPr lang="en-US" i="1">
                              <a:solidFill>
                                <a:srgbClr val="836967"/>
                              </a:solidFill>
                              <a:latin typeface="Cambria Math" panose="02040503050406030204" pitchFamily="18" charset="0"/>
                            </a:rPr>
                          </m:ctrlPr>
                        </m:fPr>
                        <m:num>
                          <m:r>
                            <a:rPr lang="en-US" i="1">
                              <a:latin typeface="Cambria Math" panose="02040503050406030204" pitchFamily="18" charset="0"/>
                            </a:rPr>
                            <m:t>𝑇𝑃</m:t>
                          </m:r>
                        </m:num>
                        <m:den>
                          <m:r>
                            <a:rPr lang="en-US" i="1">
                              <a:latin typeface="Cambria Math" panose="02040503050406030204" pitchFamily="18" charset="0"/>
                            </a:rPr>
                            <m:t>𝑇𝑃</m:t>
                          </m:r>
                          <m:r>
                            <a:rPr lang="en-US" i="0">
                              <a:latin typeface="Cambria Math" panose="02040503050406030204" pitchFamily="18" charset="0"/>
                            </a:rPr>
                            <m:t>+</m:t>
                          </m:r>
                          <m:r>
                            <a:rPr lang="en-US" i="1">
                              <a:latin typeface="Cambria Math" panose="02040503050406030204" pitchFamily="18" charset="0"/>
                            </a:rPr>
                            <m:t>𝐹𝑁</m:t>
                          </m:r>
                        </m:den>
                      </m:f>
                    </m:oMath>
                  </m:oMathPara>
                </a14:m>
                <a:endParaRPr lang="en-US" dirty="0"/>
              </a:p>
            </p:txBody>
          </p:sp>
        </mc:Choice>
        <mc:Fallback>
          <p:sp>
            <p:nvSpPr>
              <p:cNvPr id="12" name="TextBox 11">
                <a:extLst>
                  <a:ext uri="{FF2B5EF4-FFF2-40B4-BE49-F238E27FC236}">
                    <a16:creationId xmlns:a16="http://schemas.microsoft.com/office/drawing/2014/main" id="{03BC819C-A70C-8AFA-4FF6-A3E868CE3B0D}"/>
                  </a:ext>
                </a:extLst>
              </p:cNvPr>
              <p:cNvSpPr txBox="1">
                <a:spLocks noRot="1" noChangeAspect="1" noMove="1" noResize="1" noEditPoints="1" noAdjustHandles="1" noChangeArrowheads="1" noChangeShapeType="1" noTextEdit="1"/>
              </p:cNvSpPr>
              <p:nvPr/>
            </p:nvSpPr>
            <p:spPr>
              <a:xfrm>
                <a:off x="9609911" y="4103724"/>
                <a:ext cx="1700926" cy="615490"/>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E792CEB6-A956-BF20-A361-E11482E52C1D}"/>
                  </a:ext>
                </a:extLst>
              </p:cNvPr>
              <p:cNvSpPr txBox="1"/>
              <p:nvPr/>
            </p:nvSpPr>
            <p:spPr>
              <a:xfrm>
                <a:off x="6745617" y="4101866"/>
                <a:ext cx="1919518" cy="61734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𝐹</m:t>
                      </m:r>
                      <m:r>
                        <a:rPr lang="en-US" i="0">
                          <a:latin typeface="Cambria Math" panose="02040503050406030204" pitchFamily="18" charset="0"/>
                        </a:rPr>
                        <m:t>1= </m:t>
                      </m:r>
                      <m:f>
                        <m:fPr>
                          <m:ctrlPr>
                            <a:rPr lang="en-US" i="1">
                              <a:solidFill>
                                <a:srgbClr val="836967"/>
                              </a:solidFill>
                              <a:latin typeface="Cambria Math" panose="02040503050406030204" pitchFamily="18" charset="0"/>
                            </a:rPr>
                          </m:ctrlPr>
                        </m:fPr>
                        <m:num>
                          <m:r>
                            <a:rPr lang="en-US" i="0">
                              <a:latin typeface="Cambria Math" panose="02040503050406030204" pitchFamily="18" charset="0"/>
                            </a:rPr>
                            <m:t>2.</m:t>
                          </m:r>
                          <m:r>
                            <a:rPr lang="en-US" i="1">
                              <a:latin typeface="Cambria Math" panose="02040503050406030204" pitchFamily="18" charset="0"/>
                            </a:rPr>
                            <m:t>𝑃</m:t>
                          </m:r>
                          <m:r>
                            <a:rPr lang="en-US" i="0">
                              <a:latin typeface="Cambria Math" panose="02040503050406030204" pitchFamily="18" charset="0"/>
                            </a:rPr>
                            <m:t>.</m:t>
                          </m:r>
                          <m:r>
                            <a:rPr lang="en-US" i="1">
                              <a:latin typeface="Cambria Math" panose="02040503050406030204" pitchFamily="18" charset="0"/>
                            </a:rPr>
                            <m:t>𝑅</m:t>
                          </m:r>
                        </m:num>
                        <m:den>
                          <m:r>
                            <a:rPr lang="en-US" i="1">
                              <a:latin typeface="Cambria Math" panose="02040503050406030204" pitchFamily="18" charset="0"/>
                            </a:rPr>
                            <m:t>𝑃</m:t>
                          </m:r>
                          <m:r>
                            <a:rPr lang="en-US" i="0">
                              <a:latin typeface="Cambria Math" panose="02040503050406030204" pitchFamily="18" charset="0"/>
                            </a:rPr>
                            <m:t>+</m:t>
                          </m:r>
                          <m:r>
                            <a:rPr lang="en-US" i="1">
                              <a:latin typeface="Cambria Math" panose="02040503050406030204" pitchFamily="18" charset="0"/>
                            </a:rPr>
                            <m:t>𝑅</m:t>
                          </m:r>
                        </m:den>
                      </m:f>
                    </m:oMath>
                  </m:oMathPara>
                </a14:m>
                <a:endParaRPr lang="en-US" dirty="0"/>
              </a:p>
            </p:txBody>
          </p:sp>
        </mc:Choice>
        <mc:Fallback>
          <p:sp>
            <p:nvSpPr>
              <p:cNvPr id="14" name="TextBox 13">
                <a:extLst>
                  <a:ext uri="{FF2B5EF4-FFF2-40B4-BE49-F238E27FC236}">
                    <a16:creationId xmlns:a16="http://schemas.microsoft.com/office/drawing/2014/main" id="{E792CEB6-A956-BF20-A361-E11482E52C1D}"/>
                  </a:ext>
                </a:extLst>
              </p:cNvPr>
              <p:cNvSpPr txBox="1">
                <a:spLocks noRot="1" noChangeAspect="1" noMove="1" noResize="1" noEditPoints="1" noAdjustHandles="1" noChangeArrowheads="1" noChangeShapeType="1" noTextEdit="1"/>
              </p:cNvSpPr>
              <p:nvPr/>
            </p:nvSpPr>
            <p:spPr>
              <a:xfrm>
                <a:off x="6745617" y="4101866"/>
                <a:ext cx="1919518" cy="617348"/>
              </a:xfrm>
              <a:prstGeom prst="rect">
                <a:avLst/>
              </a:prstGeom>
              <a:blipFill>
                <a:blip r:embed="rId7"/>
                <a:stretch>
                  <a:fillRect/>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0A7FF8EC-0795-D0FC-2392-AFA14DB18732}"/>
              </a:ext>
            </a:extLst>
          </p:cNvPr>
          <p:cNvSpPr txBox="1"/>
          <p:nvPr/>
        </p:nvSpPr>
        <p:spPr>
          <a:xfrm>
            <a:off x="5973752" y="1736189"/>
            <a:ext cx="3463251" cy="461665"/>
          </a:xfrm>
          <a:prstGeom prst="rect">
            <a:avLst/>
          </a:prstGeom>
          <a:noFill/>
        </p:spPr>
        <p:txBody>
          <a:bodyPr wrap="square" rtlCol="0">
            <a:spAutoFit/>
          </a:bodyPr>
          <a:lstStyle/>
          <a:p>
            <a:pPr algn="ctr"/>
            <a:r>
              <a:rPr lang="en-US" sz="2400" dirty="0" err="1">
                <a:latin typeface="Lato" panose="020F0502020204030203" pitchFamily="34" charset="0"/>
                <a:ea typeface="Lato" panose="020F0502020204030203" pitchFamily="34" charset="0"/>
                <a:cs typeface="Lato" panose="020F0502020204030203" pitchFamily="34" charset="0"/>
              </a:rPr>
              <a:t>Độ</a:t>
            </a:r>
            <a:r>
              <a:rPr lang="en-US" sz="2400" dirty="0">
                <a:latin typeface="Lato" panose="020F0502020204030203" pitchFamily="34" charset="0"/>
                <a:ea typeface="Lato" panose="020F0502020204030203" pitchFamily="34" charset="0"/>
                <a:cs typeface="Lato" panose="020F0502020204030203" pitchFamily="34" charset="0"/>
              </a:rPr>
              <a:t> </a:t>
            </a:r>
            <a:r>
              <a:rPr lang="en-US" sz="2400" dirty="0" err="1">
                <a:latin typeface="Lato" panose="020F0502020204030203" pitchFamily="34" charset="0"/>
                <a:ea typeface="Lato" panose="020F0502020204030203" pitchFamily="34" charset="0"/>
                <a:cs typeface="Lato" panose="020F0502020204030203" pitchFamily="34" charset="0"/>
              </a:rPr>
              <a:t>chính</a:t>
            </a:r>
            <a:r>
              <a:rPr lang="en-US" sz="2400" dirty="0">
                <a:latin typeface="Lato" panose="020F0502020204030203" pitchFamily="34" charset="0"/>
                <a:ea typeface="Lato" panose="020F0502020204030203" pitchFamily="34" charset="0"/>
                <a:cs typeface="Lato" panose="020F0502020204030203" pitchFamily="34" charset="0"/>
              </a:rPr>
              <a:t> </a:t>
            </a:r>
            <a:r>
              <a:rPr lang="en-US" sz="2400" dirty="0" err="1">
                <a:latin typeface="Lato" panose="020F0502020204030203" pitchFamily="34" charset="0"/>
                <a:ea typeface="Lato" panose="020F0502020204030203" pitchFamily="34" charset="0"/>
                <a:cs typeface="Lato" panose="020F0502020204030203" pitchFamily="34" charset="0"/>
              </a:rPr>
              <a:t>xác</a:t>
            </a:r>
            <a:endParaRPr lang="en-US" sz="2400" dirty="0">
              <a:latin typeface="Lato" panose="020F0502020204030203" pitchFamily="34" charset="0"/>
              <a:ea typeface="Lato" panose="020F0502020204030203" pitchFamily="34" charset="0"/>
              <a:cs typeface="Lato" panose="020F0502020204030203" pitchFamily="34" charset="0"/>
            </a:endParaRPr>
          </a:p>
        </p:txBody>
      </p:sp>
      <p:sp>
        <p:nvSpPr>
          <p:cNvPr id="16" name="TextBox 15">
            <a:extLst>
              <a:ext uri="{FF2B5EF4-FFF2-40B4-BE49-F238E27FC236}">
                <a16:creationId xmlns:a16="http://schemas.microsoft.com/office/drawing/2014/main" id="{E7F0D10E-F058-B68E-0AD6-BDB3BA9EEB0A}"/>
              </a:ext>
            </a:extLst>
          </p:cNvPr>
          <p:cNvSpPr txBox="1"/>
          <p:nvPr/>
        </p:nvSpPr>
        <p:spPr>
          <a:xfrm>
            <a:off x="8728749" y="1736189"/>
            <a:ext cx="3463251" cy="461665"/>
          </a:xfrm>
          <a:prstGeom prst="rect">
            <a:avLst/>
          </a:prstGeom>
          <a:noFill/>
        </p:spPr>
        <p:txBody>
          <a:bodyPr wrap="square" rtlCol="0">
            <a:spAutoFit/>
          </a:bodyPr>
          <a:lstStyle/>
          <a:p>
            <a:pPr algn="ctr"/>
            <a:r>
              <a:rPr lang="en-US" sz="2400" dirty="0">
                <a:latin typeface="Lato" panose="020F0502020204030203" pitchFamily="34" charset="0"/>
                <a:ea typeface="Lato" panose="020F0502020204030203" pitchFamily="34" charset="0"/>
                <a:cs typeface="Lato" panose="020F0502020204030203" pitchFamily="34" charset="0"/>
              </a:rPr>
              <a:t>Precision (P)</a:t>
            </a:r>
          </a:p>
        </p:txBody>
      </p:sp>
      <p:sp>
        <p:nvSpPr>
          <p:cNvPr id="17" name="TextBox 16">
            <a:extLst>
              <a:ext uri="{FF2B5EF4-FFF2-40B4-BE49-F238E27FC236}">
                <a16:creationId xmlns:a16="http://schemas.microsoft.com/office/drawing/2014/main" id="{A8351B89-4FD3-3207-C69C-AFF870C84C49}"/>
              </a:ext>
            </a:extLst>
          </p:cNvPr>
          <p:cNvSpPr txBox="1"/>
          <p:nvPr/>
        </p:nvSpPr>
        <p:spPr>
          <a:xfrm>
            <a:off x="8527299" y="3498809"/>
            <a:ext cx="3463251" cy="461665"/>
          </a:xfrm>
          <a:prstGeom prst="rect">
            <a:avLst/>
          </a:prstGeom>
          <a:noFill/>
        </p:spPr>
        <p:txBody>
          <a:bodyPr wrap="square" rtlCol="0">
            <a:spAutoFit/>
          </a:bodyPr>
          <a:lstStyle/>
          <a:p>
            <a:pPr algn="ctr"/>
            <a:r>
              <a:rPr lang="en-US" sz="2400" dirty="0">
                <a:latin typeface="Lato" panose="020F0502020204030203" pitchFamily="34" charset="0"/>
                <a:ea typeface="Lato" panose="020F0502020204030203" pitchFamily="34" charset="0"/>
                <a:cs typeface="Lato" panose="020F0502020204030203" pitchFamily="34" charset="0"/>
              </a:rPr>
              <a:t>Recall (R)</a:t>
            </a:r>
          </a:p>
        </p:txBody>
      </p:sp>
      <p:sp>
        <p:nvSpPr>
          <p:cNvPr id="18" name="TextBox 17">
            <a:extLst>
              <a:ext uri="{FF2B5EF4-FFF2-40B4-BE49-F238E27FC236}">
                <a16:creationId xmlns:a16="http://schemas.microsoft.com/office/drawing/2014/main" id="{2360399B-0BB0-A391-0843-431A81D44378}"/>
              </a:ext>
            </a:extLst>
          </p:cNvPr>
          <p:cNvSpPr txBox="1"/>
          <p:nvPr/>
        </p:nvSpPr>
        <p:spPr>
          <a:xfrm>
            <a:off x="5973751" y="3498810"/>
            <a:ext cx="3463251" cy="461665"/>
          </a:xfrm>
          <a:prstGeom prst="rect">
            <a:avLst/>
          </a:prstGeom>
          <a:noFill/>
        </p:spPr>
        <p:txBody>
          <a:bodyPr wrap="square" rtlCol="0">
            <a:spAutoFit/>
          </a:bodyPr>
          <a:lstStyle/>
          <a:p>
            <a:pPr algn="ctr"/>
            <a:r>
              <a:rPr lang="en-US" sz="2400" dirty="0" err="1">
                <a:latin typeface="Lato" panose="020F0502020204030203" pitchFamily="34" charset="0"/>
                <a:ea typeface="Lato" panose="020F0502020204030203" pitchFamily="34" charset="0"/>
                <a:cs typeface="Lato" panose="020F0502020204030203" pitchFamily="34" charset="0"/>
              </a:rPr>
              <a:t>Điểm</a:t>
            </a:r>
            <a:r>
              <a:rPr lang="en-US" sz="2400" dirty="0">
                <a:latin typeface="Lato" panose="020F0502020204030203" pitchFamily="34" charset="0"/>
                <a:ea typeface="Lato" panose="020F0502020204030203" pitchFamily="34" charset="0"/>
                <a:cs typeface="Lato" panose="020F0502020204030203" pitchFamily="34" charset="0"/>
              </a:rPr>
              <a:t> F1</a:t>
            </a:r>
          </a:p>
        </p:txBody>
      </p:sp>
    </p:spTree>
    <p:extLst>
      <p:ext uri="{BB962C8B-B14F-4D97-AF65-F5344CB8AC3E}">
        <p14:creationId xmlns:p14="http://schemas.microsoft.com/office/powerpoint/2010/main" val="3768758371"/>
      </p:ext>
    </p:extLst>
  </p:cSld>
  <p:clrMapOvr>
    <a:masterClrMapping/>
  </p:clrMapOvr>
  <p:transition spd="slow">
    <p:wipe dir="d"/>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5D019-96A4-4D1E-AFB5-09D65C86E12D}"/>
              </a:ext>
            </a:extLst>
          </p:cNvPr>
          <p:cNvSpPr>
            <a:spLocks noGrp="1"/>
          </p:cNvSpPr>
          <p:nvPr>
            <p:ph type="title"/>
          </p:nvPr>
        </p:nvSpPr>
        <p:spPr/>
        <p:txBody>
          <a:bodyPr/>
          <a:lstStyle/>
          <a:p>
            <a:r>
              <a:rPr lang="en-US" dirty="0"/>
              <a:t>KHẢO SÁT</a:t>
            </a:r>
          </a:p>
        </p:txBody>
      </p:sp>
      <p:sp>
        <p:nvSpPr>
          <p:cNvPr id="6" name="Slide Number Placeholder 5">
            <a:extLst>
              <a:ext uri="{FF2B5EF4-FFF2-40B4-BE49-F238E27FC236}">
                <a16:creationId xmlns:a16="http://schemas.microsoft.com/office/drawing/2014/main" id="{11E4677A-4F02-4478-B9B8-685D0B6264D3}"/>
              </a:ext>
            </a:extLst>
          </p:cNvPr>
          <p:cNvSpPr>
            <a:spLocks noGrp="1"/>
          </p:cNvSpPr>
          <p:nvPr>
            <p:ph type="sldNum" sz="quarter" idx="12"/>
          </p:nvPr>
        </p:nvSpPr>
        <p:spPr/>
        <p:txBody>
          <a:bodyPr/>
          <a:lstStyle/>
          <a:p>
            <a:fld id="{9EA0BE3B-158A-4EDF-80DC-E394A0D1600F}" type="slidenum">
              <a:rPr lang="en-US" smtClean="0"/>
              <a:pPr/>
              <a:t>11</a:t>
            </a:fld>
            <a:endParaRPr lang="en-US"/>
          </a:p>
        </p:txBody>
      </p:sp>
      <p:graphicFrame>
        <p:nvGraphicFramePr>
          <p:cNvPr id="4" name="Table 4">
            <a:extLst>
              <a:ext uri="{FF2B5EF4-FFF2-40B4-BE49-F238E27FC236}">
                <a16:creationId xmlns:a16="http://schemas.microsoft.com/office/drawing/2014/main" id="{73AA8BF1-65D3-7428-C53E-155EF363CE9C}"/>
              </a:ext>
            </a:extLst>
          </p:cNvPr>
          <p:cNvGraphicFramePr>
            <a:graphicFrameLocks noGrp="1"/>
          </p:cNvGraphicFramePr>
          <p:nvPr>
            <p:extLst>
              <p:ext uri="{D42A27DB-BD31-4B8C-83A1-F6EECF244321}">
                <p14:modId xmlns:p14="http://schemas.microsoft.com/office/powerpoint/2010/main" val="300342110"/>
              </p:ext>
            </p:extLst>
          </p:nvPr>
        </p:nvGraphicFramePr>
        <p:xfrm>
          <a:off x="606059" y="2114918"/>
          <a:ext cx="5606902" cy="3493487"/>
        </p:xfrm>
        <a:graphic>
          <a:graphicData uri="http://schemas.openxmlformats.org/drawingml/2006/table">
            <a:tbl>
              <a:tblPr firstRow="1" bandRow="1" bandCol="1">
                <a:tableStyleId>{5A111915-BE36-4E01-A7E5-04B1672EAD32}</a:tableStyleId>
              </a:tblPr>
              <a:tblGrid>
                <a:gridCol w="871644">
                  <a:extLst>
                    <a:ext uri="{9D8B030D-6E8A-4147-A177-3AD203B41FA5}">
                      <a16:colId xmlns:a16="http://schemas.microsoft.com/office/drawing/2014/main" val="876769204"/>
                    </a:ext>
                  </a:extLst>
                </a:gridCol>
                <a:gridCol w="2405775">
                  <a:extLst>
                    <a:ext uri="{9D8B030D-6E8A-4147-A177-3AD203B41FA5}">
                      <a16:colId xmlns:a16="http://schemas.microsoft.com/office/drawing/2014/main" val="2219353481"/>
                    </a:ext>
                  </a:extLst>
                </a:gridCol>
                <a:gridCol w="1462708">
                  <a:extLst>
                    <a:ext uri="{9D8B030D-6E8A-4147-A177-3AD203B41FA5}">
                      <a16:colId xmlns:a16="http://schemas.microsoft.com/office/drawing/2014/main" val="1235219590"/>
                    </a:ext>
                  </a:extLst>
                </a:gridCol>
                <a:gridCol w="866775">
                  <a:extLst>
                    <a:ext uri="{9D8B030D-6E8A-4147-A177-3AD203B41FA5}">
                      <a16:colId xmlns:a16="http://schemas.microsoft.com/office/drawing/2014/main" val="2557222037"/>
                    </a:ext>
                  </a:extLst>
                </a:gridCol>
              </a:tblGrid>
              <a:tr h="323347">
                <a:tc rowSpan="2">
                  <a:txBody>
                    <a:bodyPr/>
                    <a:lstStyle/>
                    <a:p>
                      <a:pPr algn="ctr"/>
                      <a:r>
                        <a:rPr lang="en-US" sz="1400" dirty="0" err="1">
                          <a:latin typeface="Lato" panose="020F0502020204030203" pitchFamily="34" charset="0"/>
                          <a:ea typeface="Lato" panose="020F0502020204030203" pitchFamily="34" charset="0"/>
                          <a:cs typeface="Lato" panose="020F0502020204030203" pitchFamily="34" charset="0"/>
                        </a:rPr>
                        <a:t>Phương</a:t>
                      </a:r>
                      <a:r>
                        <a:rPr lang="en-US" sz="1400" dirty="0">
                          <a:latin typeface="Lato" panose="020F0502020204030203" pitchFamily="34" charset="0"/>
                          <a:ea typeface="Lato" panose="020F0502020204030203" pitchFamily="34" charset="0"/>
                          <a:cs typeface="Lato" panose="020F0502020204030203" pitchFamily="34" charset="0"/>
                        </a:rPr>
                        <a:t> </a:t>
                      </a:r>
                      <a:r>
                        <a:rPr lang="en-US" sz="1400" dirty="0" err="1">
                          <a:latin typeface="Lato" panose="020F0502020204030203" pitchFamily="34" charset="0"/>
                          <a:ea typeface="Lato" panose="020F0502020204030203" pitchFamily="34" charset="0"/>
                          <a:cs typeface="Lato" panose="020F0502020204030203" pitchFamily="34" charset="0"/>
                        </a:rPr>
                        <a:t>pháp</a:t>
                      </a:r>
                      <a:endParaRPr lang="en-US" sz="1400" dirty="0">
                        <a:latin typeface="Lato" panose="020F0502020204030203" pitchFamily="34" charset="0"/>
                        <a:ea typeface="Lato" panose="020F0502020204030203" pitchFamily="34" charset="0"/>
                        <a:cs typeface="Lato" panose="020F0502020204030203" pitchFamily="34" charset="0"/>
                      </a:endParaRPr>
                    </a:p>
                  </a:txBody>
                  <a:tcPr/>
                </a:tc>
                <a:tc rowSpan="2">
                  <a:txBody>
                    <a:bodyPr/>
                    <a:lstStyle/>
                    <a:p>
                      <a:pPr algn="ctr"/>
                      <a:r>
                        <a:rPr lang="en-US" sz="1400" dirty="0" err="1">
                          <a:latin typeface="Lato" panose="020F0502020204030203" pitchFamily="34" charset="0"/>
                          <a:ea typeface="Lato" panose="020F0502020204030203" pitchFamily="34" charset="0"/>
                          <a:cs typeface="Lato" panose="020F0502020204030203" pitchFamily="34" charset="0"/>
                        </a:rPr>
                        <a:t>Mô</a:t>
                      </a:r>
                      <a:r>
                        <a:rPr lang="en-US" sz="1400" dirty="0">
                          <a:latin typeface="Lato" panose="020F0502020204030203" pitchFamily="34" charset="0"/>
                          <a:ea typeface="Lato" panose="020F0502020204030203" pitchFamily="34" charset="0"/>
                          <a:cs typeface="Lato" panose="020F0502020204030203" pitchFamily="34" charset="0"/>
                        </a:rPr>
                        <a:t> </a:t>
                      </a:r>
                      <a:r>
                        <a:rPr lang="en-US" sz="1400" dirty="0" err="1">
                          <a:latin typeface="Lato" panose="020F0502020204030203" pitchFamily="34" charset="0"/>
                          <a:ea typeface="Lato" panose="020F0502020204030203" pitchFamily="34" charset="0"/>
                          <a:cs typeface="Lato" panose="020F0502020204030203" pitchFamily="34" charset="0"/>
                        </a:rPr>
                        <a:t>hình</a:t>
                      </a:r>
                      <a:endParaRPr lang="en-US" sz="1400" dirty="0">
                        <a:latin typeface="Lato" panose="020F0502020204030203" pitchFamily="34" charset="0"/>
                        <a:ea typeface="Lato" panose="020F0502020204030203" pitchFamily="34" charset="0"/>
                        <a:cs typeface="Lato" panose="020F0502020204030203" pitchFamily="34" charset="0"/>
                      </a:endParaRPr>
                    </a:p>
                  </a:txBody>
                  <a:tcPr/>
                </a:tc>
                <a:tc gridSpan="2">
                  <a:txBody>
                    <a:bodyPr/>
                    <a:lstStyle/>
                    <a:p>
                      <a:pPr algn="ctr"/>
                      <a:r>
                        <a:rPr lang="en-US" sz="1400" dirty="0" err="1">
                          <a:latin typeface="Lato" panose="020F0502020204030203" pitchFamily="34" charset="0"/>
                          <a:ea typeface="Lato" panose="020F0502020204030203" pitchFamily="34" charset="0"/>
                          <a:cs typeface="Lato" panose="020F0502020204030203" pitchFamily="34" charset="0"/>
                        </a:rPr>
                        <a:t>Tham</a:t>
                      </a:r>
                      <a:r>
                        <a:rPr lang="en-US" sz="1400" dirty="0">
                          <a:latin typeface="Lato" panose="020F0502020204030203" pitchFamily="34" charset="0"/>
                          <a:ea typeface="Lato" panose="020F0502020204030203" pitchFamily="34" charset="0"/>
                          <a:cs typeface="Lato" panose="020F0502020204030203" pitchFamily="34" charset="0"/>
                        </a:rPr>
                        <a:t> </a:t>
                      </a:r>
                      <a:r>
                        <a:rPr lang="en-US" sz="1400" dirty="0" err="1">
                          <a:latin typeface="Lato" panose="020F0502020204030203" pitchFamily="34" charset="0"/>
                          <a:ea typeface="Lato" panose="020F0502020204030203" pitchFamily="34" charset="0"/>
                          <a:cs typeface="Lato" panose="020F0502020204030203" pitchFamily="34" charset="0"/>
                        </a:rPr>
                        <a:t>số</a:t>
                      </a:r>
                      <a:r>
                        <a:rPr lang="en-US" sz="1400" dirty="0">
                          <a:latin typeface="Lato" panose="020F0502020204030203" pitchFamily="34" charset="0"/>
                          <a:ea typeface="Lato" panose="020F0502020204030203" pitchFamily="34" charset="0"/>
                          <a:cs typeface="Lato" panose="020F0502020204030203" pitchFamily="34" charset="0"/>
                        </a:rPr>
                        <a:t> </a:t>
                      </a:r>
                      <a:r>
                        <a:rPr lang="en-US" sz="1400" dirty="0" err="1">
                          <a:latin typeface="Lato" panose="020F0502020204030203" pitchFamily="34" charset="0"/>
                          <a:ea typeface="Lato" panose="020F0502020204030203" pitchFamily="34" charset="0"/>
                          <a:cs typeface="Lato" panose="020F0502020204030203" pitchFamily="34" charset="0"/>
                        </a:rPr>
                        <a:t>đánh</a:t>
                      </a:r>
                      <a:r>
                        <a:rPr lang="en-US" sz="1400" dirty="0">
                          <a:latin typeface="Lato" panose="020F0502020204030203" pitchFamily="34" charset="0"/>
                          <a:ea typeface="Lato" panose="020F0502020204030203" pitchFamily="34" charset="0"/>
                          <a:cs typeface="Lato" panose="020F0502020204030203" pitchFamily="34" charset="0"/>
                        </a:rPr>
                        <a:t> </a:t>
                      </a:r>
                      <a:r>
                        <a:rPr lang="en-US" sz="1400" dirty="0" err="1">
                          <a:latin typeface="Lato" panose="020F0502020204030203" pitchFamily="34" charset="0"/>
                          <a:ea typeface="Lato" panose="020F0502020204030203" pitchFamily="34" charset="0"/>
                          <a:cs typeface="Lato" panose="020F0502020204030203" pitchFamily="34" charset="0"/>
                        </a:rPr>
                        <a:t>giá</a:t>
                      </a:r>
                      <a:endParaRPr lang="en-US" sz="1400" dirty="0">
                        <a:latin typeface="Lato" panose="020F0502020204030203" pitchFamily="34" charset="0"/>
                        <a:ea typeface="Lato" panose="020F0502020204030203" pitchFamily="34" charset="0"/>
                        <a:cs typeface="Lato" panose="020F0502020204030203" pitchFamily="34" charset="0"/>
                      </a:endParaRPr>
                    </a:p>
                  </a:txBody>
                  <a:tcPr/>
                </a:tc>
                <a:tc hMerge="1">
                  <a:txBody>
                    <a:bodyPr/>
                    <a:lstStyle/>
                    <a:p>
                      <a:endParaRPr lang="en-US" dirty="0"/>
                    </a:p>
                  </a:txBody>
                  <a:tcPr/>
                </a:tc>
                <a:extLst>
                  <a:ext uri="{0D108BD9-81ED-4DB2-BD59-A6C34878D82A}">
                    <a16:rowId xmlns:a16="http://schemas.microsoft.com/office/drawing/2014/main" val="3595509574"/>
                  </a:ext>
                </a:extLst>
              </a:tr>
              <a:tr h="323347">
                <a:tc vMerge="1">
                  <a:txBody>
                    <a:bodyPr/>
                    <a:lstStyle/>
                    <a:p>
                      <a:endParaRPr lang="en-US" dirty="0"/>
                    </a:p>
                  </a:txBody>
                  <a:tcPr/>
                </a:tc>
                <a:tc vMerge="1">
                  <a:txBody>
                    <a:bodyPr/>
                    <a:lstStyle/>
                    <a:p>
                      <a:endParaRPr lang="en-US" dirty="0"/>
                    </a:p>
                  </a:txBody>
                  <a:tcPr/>
                </a:tc>
                <a:tc>
                  <a:txBody>
                    <a:bodyPr/>
                    <a:lstStyle/>
                    <a:p>
                      <a:pPr algn="ctr"/>
                      <a:r>
                        <a:rPr lang="en-US" sz="1400" b="1" dirty="0" err="1">
                          <a:solidFill>
                            <a:schemeClr val="bg1"/>
                          </a:solidFill>
                          <a:latin typeface="Lato" panose="020F0502020204030203" pitchFamily="34" charset="0"/>
                          <a:ea typeface="Lato" panose="020F0502020204030203" pitchFamily="34" charset="0"/>
                          <a:cs typeface="Lato" panose="020F0502020204030203" pitchFamily="34" charset="0"/>
                        </a:rPr>
                        <a:t>Độ</a:t>
                      </a:r>
                      <a:r>
                        <a:rPr lang="en-US" sz="1400" b="1" dirty="0">
                          <a:solidFill>
                            <a:schemeClr val="bg1"/>
                          </a:solidFill>
                          <a:latin typeface="Lato" panose="020F0502020204030203" pitchFamily="34" charset="0"/>
                          <a:ea typeface="Lato" panose="020F0502020204030203" pitchFamily="34" charset="0"/>
                          <a:cs typeface="Lato" panose="020F0502020204030203" pitchFamily="34" charset="0"/>
                        </a:rPr>
                        <a:t> </a:t>
                      </a:r>
                      <a:r>
                        <a:rPr lang="en-US" sz="1400" b="1" dirty="0" err="1">
                          <a:solidFill>
                            <a:schemeClr val="bg1"/>
                          </a:solidFill>
                          <a:latin typeface="Lato" panose="020F0502020204030203" pitchFamily="34" charset="0"/>
                          <a:ea typeface="Lato" panose="020F0502020204030203" pitchFamily="34" charset="0"/>
                          <a:cs typeface="Lato" panose="020F0502020204030203" pitchFamily="34" charset="0"/>
                        </a:rPr>
                        <a:t>chính</a:t>
                      </a:r>
                      <a:r>
                        <a:rPr lang="en-US" sz="1400" b="1" dirty="0">
                          <a:solidFill>
                            <a:schemeClr val="bg1"/>
                          </a:solidFill>
                          <a:latin typeface="Lato" panose="020F0502020204030203" pitchFamily="34" charset="0"/>
                          <a:ea typeface="Lato" panose="020F0502020204030203" pitchFamily="34" charset="0"/>
                          <a:cs typeface="Lato" panose="020F0502020204030203" pitchFamily="34" charset="0"/>
                        </a:rPr>
                        <a:t> </a:t>
                      </a:r>
                      <a:r>
                        <a:rPr lang="en-US" sz="1400" b="1" dirty="0" err="1">
                          <a:solidFill>
                            <a:schemeClr val="bg1"/>
                          </a:solidFill>
                          <a:latin typeface="Lato" panose="020F0502020204030203" pitchFamily="34" charset="0"/>
                          <a:ea typeface="Lato" panose="020F0502020204030203" pitchFamily="34" charset="0"/>
                          <a:cs typeface="Lato" panose="020F0502020204030203" pitchFamily="34" charset="0"/>
                        </a:rPr>
                        <a:t>xác</a:t>
                      </a:r>
                      <a:r>
                        <a:rPr lang="en-US" sz="1400" b="1" dirty="0">
                          <a:solidFill>
                            <a:schemeClr val="bg1"/>
                          </a:solidFill>
                          <a:latin typeface="Lato" panose="020F0502020204030203" pitchFamily="34" charset="0"/>
                          <a:ea typeface="Lato" panose="020F0502020204030203" pitchFamily="34" charset="0"/>
                          <a:cs typeface="Lato" panose="020F0502020204030203" pitchFamily="34" charset="0"/>
                        </a:rPr>
                        <a:t> [%]</a:t>
                      </a:r>
                    </a:p>
                  </a:txBody>
                  <a:tcPr>
                    <a:solidFill>
                      <a:srgbClr val="5B9BD5"/>
                    </a:solidFill>
                  </a:tcPr>
                </a:tc>
                <a:tc>
                  <a:txBody>
                    <a:bodyPr/>
                    <a:lstStyle/>
                    <a:p>
                      <a:pPr algn="ctr"/>
                      <a:r>
                        <a:rPr lang="en-US" sz="1400" b="1" dirty="0" err="1">
                          <a:solidFill>
                            <a:schemeClr val="bg1"/>
                          </a:solidFill>
                          <a:latin typeface="Lato" panose="020F0502020204030203" pitchFamily="34" charset="0"/>
                          <a:ea typeface="Lato" panose="020F0502020204030203" pitchFamily="34" charset="0"/>
                          <a:cs typeface="Lato" panose="020F0502020204030203" pitchFamily="34" charset="0"/>
                        </a:rPr>
                        <a:t>Điểm</a:t>
                      </a:r>
                      <a:r>
                        <a:rPr lang="en-US" sz="1400" b="1" dirty="0">
                          <a:solidFill>
                            <a:schemeClr val="bg1"/>
                          </a:solidFill>
                          <a:latin typeface="Lato" panose="020F0502020204030203" pitchFamily="34" charset="0"/>
                          <a:ea typeface="Lato" panose="020F0502020204030203" pitchFamily="34" charset="0"/>
                          <a:cs typeface="Lato" panose="020F0502020204030203" pitchFamily="34" charset="0"/>
                        </a:rPr>
                        <a:t> F1</a:t>
                      </a:r>
                    </a:p>
                  </a:txBody>
                  <a:tcPr>
                    <a:solidFill>
                      <a:srgbClr val="5B9BD5"/>
                    </a:solidFill>
                  </a:tcPr>
                </a:tc>
                <a:extLst>
                  <a:ext uri="{0D108BD9-81ED-4DB2-BD59-A6C34878D82A}">
                    <a16:rowId xmlns:a16="http://schemas.microsoft.com/office/drawing/2014/main" val="307853547"/>
                  </a:ext>
                </a:extLst>
              </a:tr>
              <a:tr h="367236">
                <a:tc rowSpan="2">
                  <a:txBody>
                    <a:bodyPr/>
                    <a:lstStyle/>
                    <a:p>
                      <a:pPr algn="ctr">
                        <a:lnSpc>
                          <a:spcPct val="110000"/>
                        </a:lnSpc>
                        <a:spcBef>
                          <a:spcPts val="300"/>
                        </a:spcBef>
                      </a:pPr>
                      <a:r>
                        <a:rPr lang="en-US" sz="1400" dirty="0" err="1">
                          <a:latin typeface="Lato" panose="020F0502020204030203" pitchFamily="34" charset="0"/>
                          <a:ea typeface="Lato" panose="020F0502020204030203" pitchFamily="34" charset="0"/>
                          <a:cs typeface="Lato" panose="020F0502020204030203" pitchFamily="34" charset="0"/>
                        </a:rPr>
                        <a:t>Dữ</a:t>
                      </a:r>
                      <a:r>
                        <a:rPr lang="en-US" sz="1400" dirty="0">
                          <a:latin typeface="Lato" panose="020F0502020204030203" pitchFamily="34" charset="0"/>
                          <a:ea typeface="Lato" panose="020F0502020204030203" pitchFamily="34" charset="0"/>
                          <a:cs typeface="Lato" panose="020F0502020204030203" pitchFamily="34" charset="0"/>
                        </a:rPr>
                        <a:t> </a:t>
                      </a:r>
                      <a:r>
                        <a:rPr lang="en-US" sz="1400" dirty="0" err="1">
                          <a:latin typeface="Lato" panose="020F0502020204030203" pitchFamily="34" charset="0"/>
                          <a:ea typeface="Lato" panose="020F0502020204030203" pitchFamily="34" charset="0"/>
                          <a:cs typeface="Lato" panose="020F0502020204030203" pitchFamily="34" charset="0"/>
                        </a:rPr>
                        <a:t>liệu</a:t>
                      </a:r>
                      <a:r>
                        <a:rPr lang="en-US" sz="1400" dirty="0">
                          <a:latin typeface="Lato" panose="020F0502020204030203" pitchFamily="34" charset="0"/>
                          <a:ea typeface="Lato" panose="020F0502020204030203" pitchFamily="34" charset="0"/>
                          <a:cs typeface="Lato" panose="020F0502020204030203" pitchFamily="34" charset="0"/>
                        </a:rPr>
                        <a:t> </a:t>
                      </a:r>
                      <a:r>
                        <a:rPr lang="en-US" sz="1400" dirty="0" err="1">
                          <a:latin typeface="Lato" panose="020F0502020204030203" pitchFamily="34" charset="0"/>
                          <a:ea typeface="Lato" panose="020F0502020204030203" pitchFamily="34" charset="0"/>
                          <a:cs typeface="Lato" panose="020F0502020204030203" pitchFamily="34" charset="0"/>
                        </a:rPr>
                        <a:t>chưa</a:t>
                      </a:r>
                      <a:r>
                        <a:rPr lang="en-US" sz="1400" dirty="0">
                          <a:latin typeface="Lato" panose="020F0502020204030203" pitchFamily="34" charset="0"/>
                          <a:ea typeface="Lato" panose="020F0502020204030203" pitchFamily="34" charset="0"/>
                          <a:cs typeface="Lato" panose="020F0502020204030203" pitchFamily="34" charset="0"/>
                        </a:rPr>
                        <a:t> </a:t>
                      </a:r>
                      <a:r>
                        <a:rPr lang="en-US" sz="1400" dirty="0" err="1">
                          <a:latin typeface="Lato" panose="020F0502020204030203" pitchFamily="34" charset="0"/>
                          <a:ea typeface="Lato" panose="020F0502020204030203" pitchFamily="34" charset="0"/>
                          <a:cs typeface="Lato" panose="020F0502020204030203" pitchFamily="34" charset="0"/>
                        </a:rPr>
                        <a:t>xử</a:t>
                      </a:r>
                      <a:r>
                        <a:rPr lang="en-US" sz="1400" dirty="0">
                          <a:latin typeface="Lato" panose="020F0502020204030203" pitchFamily="34" charset="0"/>
                          <a:ea typeface="Lato" panose="020F0502020204030203" pitchFamily="34" charset="0"/>
                          <a:cs typeface="Lato" panose="020F0502020204030203" pitchFamily="34" charset="0"/>
                        </a:rPr>
                        <a:t> </a:t>
                      </a:r>
                      <a:r>
                        <a:rPr lang="en-US" sz="1400" dirty="0" err="1">
                          <a:latin typeface="Lato" panose="020F0502020204030203" pitchFamily="34" charset="0"/>
                          <a:ea typeface="Lato" panose="020F0502020204030203" pitchFamily="34" charset="0"/>
                          <a:cs typeface="Lato" panose="020F0502020204030203" pitchFamily="34" charset="0"/>
                        </a:rPr>
                        <a:t>lý</a:t>
                      </a:r>
                      <a:endParaRPr lang="en-US" sz="1400" dirty="0">
                        <a:latin typeface="Lato" panose="020F0502020204030203" pitchFamily="34" charset="0"/>
                        <a:ea typeface="Lato" panose="020F0502020204030203" pitchFamily="34" charset="0"/>
                        <a:cs typeface="Lato" panose="020F0502020204030203" pitchFamily="34" charset="0"/>
                      </a:endParaRPr>
                    </a:p>
                  </a:txBody>
                  <a:tcPr marL="68580" marR="68580" marT="0" marB="0">
                    <a:lnB w="6350" cap="flat" cmpd="sng" algn="ctr">
                      <a:solidFill>
                        <a:srgbClr val="5B9BD5"/>
                      </a:solidFill>
                      <a:prstDash val="solid"/>
                      <a:round/>
                      <a:headEnd type="none" w="med" len="med"/>
                      <a:tailEnd type="none" w="med" len="med"/>
                    </a:lnB>
                  </a:tcPr>
                </a:tc>
                <a:tc>
                  <a:txBody>
                    <a:bodyPr/>
                    <a:lstStyle/>
                    <a:p>
                      <a:pPr algn="ctr">
                        <a:lnSpc>
                          <a:spcPct val="110000"/>
                        </a:lnSpc>
                        <a:spcBef>
                          <a:spcPts val="300"/>
                        </a:spcBef>
                      </a:pPr>
                      <a:r>
                        <a:rPr lang="en-US" sz="1400" dirty="0">
                          <a:latin typeface="Lato" panose="020F0502020204030203" pitchFamily="34" charset="0"/>
                          <a:ea typeface="Lato" panose="020F0502020204030203" pitchFamily="34" charset="0"/>
                          <a:cs typeface="Lato" panose="020F0502020204030203" pitchFamily="34" charset="0"/>
                        </a:rPr>
                        <a:t>Multi-layer perception</a:t>
                      </a:r>
                    </a:p>
                  </a:txBody>
                  <a:tcPr marL="68580" marR="68580" marT="0" marB="0"/>
                </a:tc>
                <a:tc>
                  <a:txBody>
                    <a:bodyPr/>
                    <a:lstStyle/>
                    <a:p>
                      <a:pPr algn="ctr">
                        <a:lnSpc>
                          <a:spcPct val="110000"/>
                        </a:lnSpc>
                        <a:spcBef>
                          <a:spcPts val="300"/>
                        </a:spcBef>
                      </a:pPr>
                      <a:r>
                        <a:rPr lang="en-US" sz="1400" dirty="0">
                          <a:latin typeface="Lato" panose="020F0502020204030203" pitchFamily="34" charset="0"/>
                          <a:ea typeface="Lato" panose="020F0502020204030203" pitchFamily="34" charset="0"/>
                          <a:cs typeface="Lato" panose="020F0502020204030203" pitchFamily="34" charset="0"/>
                        </a:rPr>
                        <a:t>31.88</a:t>
                      </a:r>
                    </a:p>
                  </a:txBody>
                  <a:tcPr marL="68580" marR="68580" marT="0" marB="0"/>
                </a:tc>
                <a:tc>
                  <a:txBody>
                    <a:bodyPr/>
                    <a:lstStyle/>
                    <a:p>
                      <a:pPr algn="ctr">
                        <a:lnSpc>
                          <a:spcPct val="110000"/>
                        </a:lnSpc>
                        <a:spcBef>
                          <a:spcPts val="300"/>
                        </a:spcBef>
                      </a:pPr>
                      <a:r>
                        <a:rPr lang="en-US" sz="1400" dirty="0">
                          <a:latin typeface="Lato" panose="020F0502020204030203" pitchFamily="34" charset="0"/>
                          <a:ea typeface="Lato" panose="020F0502020204030203" pitchFamily="34" charset="0"/>
                          <a:cs typeface="Lato" panose="020F0502020204030203" pitchFamily="34" charset="0"/>
                        </a:rPr>
                        <a:t>0.2124</a:t>
                      </a:r>
                    </a:p>
                  </a:txBody>
                  <a:tcPr marL="68580" marR="68580" marT="0" marB="0"/>
                </a:tc>
                <a:extLst>
                  <a:ext uri="{0D108BD9-81ED-4DB2-BD59-A6C34878D82A}">
                    <a16:rowId xmlns:a16="http://schemas.microsoft.com/office/drawing/2014/main" val="2376094047"/>
                  </a:ext>
                </a:extLst>
              </a:tr>
              <a:tr h="367236">
                <a:tc vMerge="1">
                  <a:txBody>
                    <a:bodyPr/>
                    <a:lstStyle/>
                    <a:p>
                      <a:endParaRPr lang="en-US"/>
                    </a:p>
                  </a:txBody>
                  <a:tcPr/>
                </a:tc>
                <a:tc>
                  <a:txBody>
                    <a:bodyPr/>
                    <a:lstStyle/>
                    <a:p>
                      <a:pPr algn="ctr">
                        <a:lnSpc>
                          <a:spcPct val="110000"/>
                        </a:lnSpc>
                        <a:spcBef>
                          <a:spcPts val="300"/>
                        </a:spcBef>
                      </a:pPr>
                      <a:r>
                        <a:rPr lang="en-US" sz="1400" dirty="0">
                          <a:latin typeface="Lato" panose="020F0502020204030203" pitchFamily="34" charset="0"/>
                          <a:ea typeface="Lato" panose="020F0502020204030203" pitchFamily="34" charset="0"/>
                          <a:cs typeface="Lato" panose="020F0502020204030203" pitchFamily="34" charset="0"/>
                        </a:rPr>
                        <a:t>Convolutional neural networks</a:t>
                      </a:r>
                    </a:p>
                  </a:txBody>
                  <a:tcPr marL="68580" marR="68580" marT="0" marB="0"/>
                </a:tc>
                <a:tc>
                  <a:txBody>
                    <a:bodyPr/>
                    <a:lstStyle/>
                    <a:p>
                      <a:pPr algn="ctr">
                        <a:lnSpc>
                          <a:spcPct val="110000"/>
                        </a:lnSpc>
                        <a:spcBef>
                          <a:spcPts val="300"/>
                        </a:spcBef>
                      </a:pPr>
                      <a:r>
                        <a:rPr lang="en-US" sz="1400" dirty="0">
                          <a:latin typeface="Lato" panose="020F0502020204030203" pitchFamily="34" charset="0"/>
                          <a:ea typeface="Lato" panose="020F0502020204030203" pitchFamily="34" charset="0"/>
                          <a:cs typeface="Lato" panose="020F0502020204030203" pitchFamily="34" charset="0"/>
                        </a:rPr>
                        <a:t>30.88</a:t>
                      </a:r>
                    </a:p>
                  </a:txBody>
                  <a:tcPr marL="68580" marR="68580" marT="0" marB="0"/>
                </a:tc>
                <a:tc>
                  <a:txBody>
                    <a:bodyPr/>
                    <a:lstStyle/>
                    <a:p>
                      <a:pPr algn="ctr">
                        <a:lnSpc>
                          <a:spcPct val="110000"/>
                        </a:lnSpc>
                        <a:spcBef>
                          <a:spcPts val="300"/>
                        </a:spcBef>
                      </a:pPr>
                      <a:r>
                        <a:rPr lang="en-US" sz="1400" dirty="0">
                          <a:latin typeface="Lato" panose="020F0502020204030203" pitchFamily="34" charset="0"/>
                          <a:ea typeface="Lato" panose="020F0502020204030203" pitchFamily="34" charset="0"/>
                          <a:cs typeface="Lato" panose="020F0502020204030203" pitchFamily="34" charset="0"/>
                        </a:rPr>
                        <a:t>0.1707</a:t>
                      </a:r>
                    </a:p>
                  </a:txBody>
                  <a:tcPr marL="68580" marR="68580" marT="0" marB="0"/>
                </a:tc>
                <a:extLst>
                  <a:ext uri="{0D108BD9-81ED-4DB2-BD59-A6C34878D82A}">
                    <a16:rowId xmlns:a16="http://schemas.microsoft.com/office/drawing/2014/main" val="761574184"/>
                  </a:ext>
                </a:extLst>
              </a:tr>
              <a:tr h="367236">
                <a:tc rowSpan="5">
                  <a:txBody>
                    <a:bodyPr/>
                    <a:lstStyle/>
                    <a:p>
                      <a:pPr algn="ctr">
                        <a:lnSpc>
                          <a:spcPct val="110000"/>
                        </a:lnSpc>
                        <a:spcBef>
                          <a:spcPts val="300"/>
                        </a:spcBef>
                      </a:pPr>
                      <a:r>
                        <a:rPr lang="en-US" sz="1400" b="1" dirty="0" err="1">
                          <a:latin typeface="Lato" panose="020F0502020204030203" pitchFamily="34" charset="0"/>
                          <a:ea typeface="Lato" panose="020F0502020204030203" pitchFamily="34" charset="0"/>
                          <a:cs typeface="Lato" panose="020F0502020204030203" pitchFamily="34" charset="0"/>
                        </a:rPr>
                        <a:t>Dữ</a:t>
                      </a:r>
                      <a:r>
                        <a:rPr lang="en-US" sz="1400" b="1" dirty="0">
                          <a:latin typeface="Lato" panose="020F0502020204030203" pitchFamily="34" charset="0"/>
                          <a:ea typeface="Lato" panose="020F0502020204030203" pitchFamily="34" charset="0"/>
                          <a:cs typeface="Lato" panose="020F0502020204030203" pitchFamily="34" charset="0"/>
                        </a:rPr>
                        <a:t> </a:t>
                      </a:r>
                      <a:r>
                        <a:rPr lang="en-US" sz="1400" b="1" dirty="0" err="1">
                          <a:latin typeface="Lato" panose="020F0502020204030203" pitchFamily="34" charset="0"/>
                          <a:ea typeface="Lato" panose="020F0502020204030203" pitchFamily="34" charset="0"/>
                          <a:cs typeface="Lato" panose="020F0502020204030203" pitchFamily="34" charset="0"/>
                        </a:rPr>
                        <a:t>liệu</a:t>
                      </a:r>
                      <a:r>
                        <a:rPr lang="en-US" sz="1400" b="1" dirty="0">
                          <a:latin typeface="Lato" panose="020F0502020204030203" pitchFamily="34" charset="0"/>
                          <a:ea typeface="Lato" panose="020F0502020204030203" pitchFamily="34" charset="0"/>
                          <a:cs typeface="Lato" panose="020F0502020204030203" pitchFamily="34" charset="0"/>
                        </a:rPr>
                        <a:t> </a:t>
                      </a:r>
                      <a:r>
                        <a:rPr lang="en-US" sz="1400" b="1" dirty="0" err="1">
                          <a:latin typeface="Lato" panose="020F0502020204030203" pitchFamily="34" charset="0"/>
                          <a:ea typeface="Lato" panose="020F0502020204030203" pitchFamily="34" charset="0"/>
                          <a:cs typeface="Lato" panose="020F0502020204030203" pitchFamily="34" charset="0"/>
                        </a:rPr>
                        <a:t>đã</a:t>
                      </a:r>
                      <a:r>
                        <a:rPr lang="en-US" sz="1400" b="1" dirty="0">
                          <a:latin typeface="Lato" panose="020F0502020204030203" pitchFamily="34" charset="0"/>
                          <a:ea typeface="Lato" panose="020F0502020204030203" pitchFamily="34" charset="0"/>
                          <a:cs typeface="Lato" panose="020F0502020204030203" pitchFamily="34" charset="0"/>
                        </a:rPr>
                        <a:t> </a:t>
                      </a:r>
                      <a:r>
                        <a:rPr lang="en-US" sz="1400" b="1" dirty="0" err="1">
                          <a:latin typeface="Lato" panose="020F0502020204030203" pitchFamily="34" charset="0"/>
                          <a:ea typeface="Lato" panose="020F0502020204030203" pitchFamily="34" charset="0"/>
                          <a:cs typeface="Lato" panose="020F0502020204030203" pitchFamily="34" charset="0"/>
                        </a:rPr>
                        <a:t>xử</a:t>
                      </a:r>
                      <a:r>
                        <a:rPr lang="en-US" sz="1400" b="1" dirty="0">
                          <a:latin typeface="Lato" panose="020F0502020204030203" pitchFamily="34" charset="0"/>
                          <a:ea typeface="Lato" panose="020F0502020204030203" pitchFamily="34" charset="0"/>
                          <a:cs typeface="Lato" panose="020F0502020204030203" pitchFamily="34" charset="0"/>
                        </a:rPr>
                        <a:t> </a:t>
                      </a:r>
                      <a:r>
                        <a:rPr lang="en-US" sz="1400" b="1" dirty="0" err="1">
                          <a:latin typeface="Lato" panose="020F0502020204030203" pitchFamily="34" charset="0"/>
                          <a:ea typeface="Lato" panose="020F0502020204030203" pitchFamily="34" charset="0"/>
                          <a:cs typeface="Lato" panose="020F0502020204030203" pitchFamily="34" charset="0"/>
                        </a:rPr>
                        <a:t>lý</a:t>
                      </a:r>
                      <a:endParaRPr lang="en-US" sz="1400" b="1" dirty="0">
                        <a:latin typeface="Lato" panose="020F0502020204030203" pitchFamily="34" charset="0"/>
                        <a:ea typeface="Lato" panose="020F0502020204030203" pitchFamily="34" charset="0"/>
                        <a:cs typeface="Lato" panose="020F0502020204030203" pitchFamily="34" charset="0"/>
                      </a:endParaRPr>
                    </a:p>
                  </a:txBody>
                  <a:tcPr marL="68580" marR="68580" marT="0" marB="0">
                    <a:lnT w="6350" cap="flat" cmpd="sng" algn="ctr">
                      <a:solidFill>
                        <a:srgbClr val="5B9BD5"/>
                      </a:solidFill>
                      <a:prstDash val="solid"/>
                      <a:round/>
                      <a:headEnd type="none" w="med" len="med"/>
                      <a:tailEnd type="none" w="med" len="med"/>
                    </a:lnT>
                    <a:solidFill>
                      <a:srgbClr val="DEEBF7"/>
                    </a:solidFill>
                  </a:tcPr>
                </a:tc>
                <a:tc>
                  <a:txBody>
                    <a:bodyPr/>
                    <a:lstStyle/>
                    <a:p>
                      <a:pPr algn="ctr">
                        <a:lnSpc>
                          <a:spcPct val="110000"/>
                        </a:lnSpc>
                        <a:spcBef>
                          <a:spcPts val="300"/>
                        </a:spcBef>
                      </a:pPr>
                      <a:r>
                        <a:rPr lang="en-US" sz="1400" b="1" dirty="0">
                          <a:latin typeface="Lato" panose="020F0502020204030203" pitchFamily="34" charset="0"/>
                          <a:ea typeface="Lato" panose="020F0502020204030203" pitchFamily="34" charset="0"/>
                          <a:cs typeface="Lato" panose="020F0502020204030203" pitchFamily="34" charset="0"/>
                        </a:rPr>
                        <a:t>Multi-layer perception</a:t>
                      </a:r>
                    </a:p>
                  </a:txBody>
                  <a:tcPr marL="68580" marR="68580" marT="0" marB="0">
                    <a:solidFill>
                      <a:srgbClr val="DEEBF7"/>
                    </a:solidFill>
                  </a:tcPr>
                </a:tc>
                <a:tc>
                  <a:txBody>
                    <a:bodyPr/>
                    <a:lstStyle/>
                    <a:p>
                      <a:pPr algn="ctr">
                        <a:lnSpc>
                          <a:spcPct val="110000"/>
                        </a:lnSpc>
                        <a:spcBef>
                          <a:spcPts val="300"/>
                        </a:spcBef>
                      </a:pPr>
                      <a:r>
                        <a:rPr lang="en-US" sz="1400" b="1" dirty="0">
                          <a:latin typeface="Lato" panose="020F0502020204030203" pitchFamily="34" charset="0"/>
                          <a:ea typeface="Lato" panose="020F0502020204030203" pitchFamily="34" charset="0"/>
                          <a:cs typeface="Lato" panose="020F0502020204030203" pitchFamily="34" charset="0"/>
                        </a:rPr>
                        <a:t>86.35</a:t>
                      </a:r>
                    </a:p>
                  </a:txBody>
                  <a:tcPr marL="68580" marR="68580" marT="0" marB="0">
                    <a:solidFill>
                      <a:srgbClr val="DEEBF7"/>
                    </a:solidFill>
                  </a:tcPr>
                </a:tc>
                <a:tc>
                  <a:txBody>
                    <a:bodyPr/>
                    <a:lstStyle/>
                    <a:p>
                      <a:pPr algn="ctr">
                        <a:lnSpc>
                          <a:spcPct val="110000"/>
                        </a:lnSpc>
                        <a:spcBef>
                          <a:spcPts val="300"/>
                        </a:spcBef>
                      </a:pPr>
                      <a:r>
                        <a:rPr lang="en-US" sz="1400" b="1" dirty="0">
                          <a:latin typeface="Lato" panose="020F0502020204030203" pitchFamily="34" charset="0"/>
                          <a:ea typeface="Lato" panose="020F0502020204030203" pitchFamily="34" charset="0"/>
                          <a:cs typeface="Lato" panose="020F0502020204030203" pitchFamily="34" charset="0"/>
                        </a:rPr>
                        <a:t>0.8528</a:t>
                      </a:r>
                    </a:p>
                  </a:txBody>
                  <a:tcPr marL="68580" marR="68580" marT="0" marB="0">
                    <a:solidFill>
                      <a:srgbClr val="DEEBF7"/>
                    </a:solidFill>
                  </a:tcPr>
                </a:tc>
                <a:extLst>
                  <a:ext uri="{0D108BD9-81ED-4DB2-BD59-A6C34878D82A}">
                    <a16:rowId xmlns:a16="http://schemas.microsoft.com/office/drawing/2014/main" val="1902737504"/>
                  </a:ext>
                </a:extLst>
              </a:tr>
              <a:tr h="367236">
                <a:tc vMerge="1">
                  <a:txBody>
                    <a:bodyPr/>
                    <a:lstStyle/>
                    <a:p>
                      <a:endParaRPr lang="en-US"/>
                    </a:p>
                  </a:txBody>
                  <a:tcPr/>
                </a:tc>
                <a:tc>
                  <a:txBody>
                    <a:bodyPr/>
                    <a:lstStyle/>
                    <a:p>
                      <a:pPr algn="ctr">
                        <a:lnSpc>
                          <a:spcPct val="110000"/>
                        </a:lnSpc>
                        <a:spcBef>
                          <a:spcPts val="300"/>
                        </a:spcBef>
                      </a:pPr>
                      <a:r>
                        <a:rPr lang="en-US" sz="1400" b="1" dirty="0">
                          <a:latin typeface="Lato" panose="020F0502020204030203" pitchFamily="34" charset="0"/>
                          <a:ea typeface="Lato" panose="020F0502020204030203" pitchFamily="34" charset="0"/>
                          <a:cs typeface="Lato" panose="020F0502020204030203" pitchFamily="34" charset="0"/>
                        </a:rPr>
                        <a:t>Random Forest</a:t>
                      </a:r>
                    </a:p>
                  </a:txBody>
                  <a:tcPr marL="68580" marR="68580" marT="0" marB="0">
                    <a:solidFill>
                      <a:srgbClr val="DEEBF7"/>
                    </a:solidFill>
                  </a:tcPr>
                </a:tc>
                <a:tc>
                  <a:txBody>
                    <a:bodyPr/>
                    <a:lstStyle/>
                    <a:p>
                      <a:pPr algn="ctr">
                        <a:lnSpc>
                          <a:spcPct val="110000"/>
                        </a:lnSpc>
                        <a:spcBef>
                          <a:spcPts val="300"/>
                        </a:spcBef>
                      </a:pPr>
                      <a:r>
                        <a:rPr lang="en-US" sz="1400" b="1" dirty="0">
                          <a:latin typeface="Lato" panose="020F0502020204030203" pitchFamily="34" charset="0"/>
                          <a:ea typeface="Lato" panose="020F0502020204030203" pitchFamily="34" charset="0"/>
                          <a:cs typeface="Lato" panose="020F0502020204030203" pitchFamily="34" charset="0"/>
                        </a:rPr>
                        <a:t>88.67</a:t>
                      </a:r>
                    </a:p>
                  </a:txBody>
                  <a:tcPr marL="68580" marR="68580" marT="0" marB="0">
                    <a:solidFill>
                      <a:srgbClr val="DEEBF7"/>
                    </a:solidFill>
                  </a:tcPr>
                </a:tc>
                <a:tc>
                  <a:txBody>
                    <a:bodyPr/>
                    <a:lstStyle/>
                    <a:p>
                      <a:pPr algn="ctr">
                        <a:lnSpc>
                          <a:spcPct val="110000"/>
                        </a:lnSpc>
                        <a:spcBef>
                          <a:spcPts val="300"/>
                        </a:spcBef>
                      </a:pPr>
                      <a:r>
                        <a:rPr lang="en-US" sz="1400" b="1" dirty="0">
                          <a:latin typeface="Lato" panose="020F0502020204030203" pitchFamily="34" charset="0"/>
                          <a:ea typeface="Lato" panose="020F0502020204030203" pitchFamily="34" charset="0"/>
                          <a:cs typeface="Lato" panose="020F0502020204030203" pitchFamily="34" charset="0"/>
                        </a:rPr>
                        <a:t>0.8897</a:t>
                      </a:r>
                    </a:p>
                  </a:txBody>
                  <a:tcPr marL="68580" marR="68580" marT="0" marB="0">
                    <a:solidFill>
                      <a:srgbClr val="DEEBF7"/>
                    </a:solidFill>
                  </a:tcPr>
                </a:tc>
                <a:extLst>
                  <a:ext uri="{0D108BD9-81ED-4DB2-BD59-A6C34878D82A}">
                    <a16:rowId xmlns:a16="http://schemas.microsoft.com/office/drawing/2014/main" val="2021526924"/>
                  </a:ext>
                </a:extLst>
              </a:tr>
              <a:tr h="367236">
                <a:tc vMerge="1">
                  <a:txBody>
                    <a:bodyPr/>
                    <a:lstStyle/>
                    <a:p>
                      <a:endParaRPr lang="en-US"/>
                    </a:p>
                  </a:txBody>
                  <a:tcPr/>
                </a:tc>
                <a:tc>
                  <a:txBody>
                    <a:bodyPr/>
                    <a:lstStyle/>
                    <a:p>
                      <a:pPr algn="ctr">
                        <a:lnSpc>
                          <a:spcPct val="110000"/>
                        </a:lnSpc>
                        <a:spcBef>
                          <a:spcPts val="300"/>
                        </a:spcBef>
                      </a:pPr>
                      <a:r>
                        <a:rPr lang="en-US" sz="1400" b="1" dirty="0">
                          <a:latin typeface="Lato" panose="020F0502020204030203" pitchFamily="34" charset="0"/>
                          <a:ea typeface="Lato" panose="020F0502020204030203" pitchFamily="34" charset="0"/>
                          <a:cs typeface="Lato" panose="020F0502020204030203" pitchFamily="34" charset="0"/>
                        </a:rPr>
                        <a:t>Ada Boost Tree</a:t>
                      </a:r>
                    </a:p>
                  </a:txBody>
                  <a:tcPr marL="68580" marR="68580" marT="0" marB="0">
                    <a:solidFill>
                      <a:srgbClr val="DEEBF7"/>
                    </a:solidFill>
                  </a:tcPr>
                </a:tc>
                <a:tc>
                  <a:txBody>
                    <a:bodyPr/>
                    <a:lstStyle/>
                    <a:p>
                      <a:pPr algn="ctr">
                        <a:lnSpc>
                          <a:spcPct val="110000"/>
                        </a:lnSpc>
                        <a:spcBef>
                          <a:spcPts val="300"/>
                        </a:spcBef>
                      </a:pPr>
                      <a:r>
                        <a:rPr lang="en-US" sz="1400" b="1" dirty="0">
                          <a:latin typeface="Lato" panose="020F0502020204030203" pitchFamily="34" charset="0"/>
                          <a:ea typeface="Lato" panose="020F0502020204030203" pitchFamily="34" charset="0"/>
                          <a:cs typeface="Lato" panose="020F0502020204030203" pitchFamily="34" charset="0"/>
                        </a:rPr>
                        <a:t>83.97</a:t>
                      </a:r>
                    </a:p>
                  </a:txBody>
                  <a:tcPr marL="68580" marR="68580" marT="0" marB="0">
                    <a:solidFill>
                      <a:srgbClr val="DEEBF7"/>
                    </a:solidFill>
                  </a:tcPr>
                </a:tc>
                <a:tc>
                  <a:txBody>
                    <a:bodyPr/>
                    <a:lstStyle/>
                    <a:p>
                      <a:pPr algn="ctr">
                        <a:lnSpc>
                          <a:spcPct val="110000"/>
                        </a:lnSpc>
                        <a:spcBef>
                          <a:spcPts val="300"/>
                        </a:spcBef>
                      </a:pPr>
                      <a:r>
                        <a:rPr lang="en-US" sz="1400" b="1" dirty="0">
                          <a:latin typeface="Lato" panose="020F0502020204030203" pitchFamily="34" charset="0"/>
                          <a:ea typeface="Lato" panose="020F0502020204030203" pitchFamily="34" charset="0"/>
                          <a:cs typeface="Lato" panose="020F0502020204030203" pitchFamily="34" charset="0"/>
                        </a:rPr>
                        <a:t>0.8342</a:t>
                      </a:r>
                    </a:p>
                  </a:txBody>
                  <a:tcPr marL="68580" marR="68580" marT="0" marB="0">
                    <a:solidFill>
                      <a:srgbClr val="DEEBF7"/>
                    </a:solidFill>
                  </a:tcPr>
                </a:tc>
                <a:extLst>
                  <a:ext uri="{0D108BD9-81ED-4DB2-BD59-A6C34878D82A}">
                    <a16:rowId xmlns:a16="http://schemas.microsoft.com/office/drawing/2014/main" val="1821996124"/>
                  </a:ext>
                </a:extLst>
              </a:tr>
              <a:tr h="367236">
                <a:tc vMerge="1">
                  <a:txBody>
                    <a:bodyPr/>
                    <a:lstStyle/>
                    <a:p>
                      <a:endParaRPr lang="en-US"/>
                    </a:p>
                  </a:txBody>
                  <a:tcPr/>
                </a:tc>
                <a:tc>
                  <a:txBody>
                    <a:bodyPr/>
                    <a:lstStyle/>
                    <a:p>
                      <a:pPr algn="ctr">
                        <a:lnSpc>
                          <a:spcPct val="110000"/>
                        </a:lnSpc>
                        <a:spcBef>
                          <a:spcPts val="300"/>
                        </a:spcBef>
                      </a:pPr>
                      <a:r>
                        <a:rPr lang="en-US" sz="1400" b="1" dirty="0">
                          <a:latin typeface="Lato" panose="020F0502020204030203" pitchFamily="34" charset="0"/>
                          <a:ea typeface="Lato" panose="020F0502020204030203" pitchFamily="34" charset="0"/>
                          <a:cs typeface="Lato" panose="020F0502020204030203" pitchFamily="34" charset="0"/>
                        </a:rPr>
                        <a:t>Support vector machine</a:t>
                      </a:r>
                    </a:p>
                  </a:txBody>
                  <a:tcPr marL="68580" marR="68580" marT="0" marB="0">
                    <a:solidFill>
                      <a:srgbClr val="DEEBF7"/>
                    </a:solidFill>
                  </a:tcPr>
                </a:tc>
                <a:tc>
                  <a:txBody>
                    <a:bodyPr/>
                    <a:lstStyle/>
                    <a:p>
                      <a:pPr algn="ctr">
                        <a:lnSpc>
                          <a:spcPct val="110000"/>
                        </a:lnSpc>
                        <a:spcBef>
                          <a:spcPts val="300"/>
                        </a:spcBef>
                      </a:pPr>
                      <a:r>
                        <a:rPr lang="en-US" sz="1400" b="1" dirty="0">
                          <a:latin typeface="Lato" panose="020F0502020204030203" pitchFamily="34" charset="0"/>
                          <a:ea typeface="Lato" panose="020F0502020204030203" pitchFamily="34" charset="0"/>
                          <a:cs typeface="Lato" panose="020F0502020204030203" pitchFamily="34" charset="0"/>
                        </a:rPr>
                        <a:t>78.94</a:t>
                      </a:r>
                    </a:p>
                  </a:txBody>
                  <a:tcPr marL="68580" marR="68580" marT="0" marB="0">
                    <a:solidFill>
                      <a:srgbClr val="DEEBF7"/>
                    </a:solidFill>
                  </a:tcPr>
                </a:tc>
                <a:tc>
                  <a:txBody>
                    <a:bodyPr/>
                    <a:lstStyle/>
                    <a:p>
                      <a:pPr algn="ctr">
                        <a:lnSpc>
                          <a:spcPct val="110000"/>
                        </a:lnSpc>
                        <a:spcBef>
                          <a:spcPts val="300"/>
                        </a:spcBef>
                      </a:pPr>
                      <a:r>
                        <a:rPr lang="en-US" sz="1400" b="1" dirty="0">
                          <a:latin typeface="Lato" panose="020F0502020204030203" pitchFamily="34" charset="0"/>
                          <a:ea typeface="Lato" panose="020F0502020204030203" pitchFamily="34" charset="0"/>
                          <a:cs typeface="Lato" panose="020F0502020204030203" pitchFamily="34" charset="0"/>
                        </a:rPr>
                        <a:t>0.7929</a:t>
                      </a:r>
                    </a:p>
                  </a:txBody>
                  <a:tcPr marL="68580" marR="68580" marT="0" marB="0">
                    <a:solidFill>
                      <a:srgbClr val="DEEBF7"/>
                    </a:solidFill>
                  </a:tcPr>
                </a:tc>
                <a:extLst>
                  <a:ext uri="{0D108BD9-81ED-4DB2-BD59-A6C34878D82A}">
                    <a16:rowId xmlns:a16="http://schemas.microsoft.com/office/drawing/2014/main" val="4005027796"/>
                  </a:ext>
                </a:extLst>
              </a:tr>
              <a:tr h="367236">
                <a:tc vMerge="1">
                  <a:txBody>
                    <a:bodyPr/>
                    <a:lstStyle/>
                    <a:p>
                      <a:endParaRPr lang="en-US"/>
                    </a:p>
                  </a:txBody>
                  <a:tcPr/>
                </a:tc>
                <a:tc>
                  <a:txBody>
                    <a:bodyPr/>
                    <a:lstStyle/>
                    <a:p>
                      <a:pPr algn="ctr">
                        <a:lnSpc>
                          <a:spcPct val="110000"/>
                        </a:lnSpc>
                        <a:spcBef>
                          <a:spcPts val="300"/>
                        </a:spcBef>
                      </a:pPr>
                      <a:r>
                        <a:rPr lang="en-US" sz="1400" b="1" dirty="0">
                          <a:latin typeface="Lato" panose="020F0502020204030203" pitchFamily="34" charset="0"/>
                          <a:ea typeface="Lato" panose="020F0502020204030203" pitchFamily="34" charset="0"/>
                          <a:cs typeface="Lato" panose="020F0502020204030203" pitchFamily="34" charset="0"/>
                        </a:rPr>
                        <a:t>Logistic regression</a:t>
                      </a:r>
                    </a:p>
                  </a:txBody>
                  <a:tcPr marL="68580" marR="68580" marT="0" marB="0">
                    <a:solidFill>
                      <a:srgbClr val="DEEBF7"/>
                    </a:solidFill>
                  </a:tcPr>
                </a:tc>
                <a:tc>
                  <a:txBody>
                    <a:bodyPr/>
                    <a:lstStyle/>
                    <a:p>
                      <a:pPr algn="ctr">
                        <a:lnSpc>
                          <a:spcPct val="110000"/>
                        </a:lnSpc>
                        <a:spcBef>
                          <a:spcPts val="300"/>
                        </a:spcBef>
                      </a:pPr>
                      <a:r>
                        <a:rPr lang="en-US" sz="1400" b="1">
                          <a:latin typeface="Lato" panose="020F0502020204030203" pitchFamily="34" charset="0"/>
                          <a:ea typeface="Lato" panose="020F0502020204030203" pitchFamily="34" charset="0"/>
                          <a:cs typeface="Lato" panose="020F0502020204030203" pitchFamily="34" charset="0"/>
                        </a:rPr>
                        <a:t>83.77</a:t>
                      </a:r>
                    </a:p>
                  </a:txBody>
                  <a:tcPr marL="68580" marR="68580" marT="0" marB="0">
                    <a:solidFill>
                      <a:srgbClr val="DEEBF7"/>
                    </a:solidFill>
                  </a:tcPr>
                </a:tc>
                <a:tc>
                  <a:txBody>
                    <a:bodyPr/>
                    <a:lstStyle/>
                    <a:p>
                      <a:pPr algn="ctr">
                        <a:lnSpc>
                          <a:spcPct val="110000"/>
                        </a:lnSpc>
                        <a:spcBef>
                          <a:spcPts val="300"/>
                        </a:spcBef>
                      </a:pPr>
                      <a:r>
                        <a:rPr lang="en-US" sz="1400" b="1" dirty="0">
                          <a:latin typeface="Lato" panose="020F0502020204030203" pitchFamily="34" charset="0"/>
                          <a:ea typeface="Lato" panose="020F0502020204030203" pitchFamily="34" charset="0"/>
                          <a:cs typeface="Lato" panose="020F0502020204030203" pitchFamily="34" charset="0"/>
                        </a:rPr>
                        <a:t>0.8351</a:t>
                      </a:r>
                    </a:p>
                  </a:txBody>
                  <a:tcPr marL="68580" marR="68580" marT="0" marB="0">
                    <a:solidFill>
                      <a:srgbClr val="DEEBF7"/>
                    </a:solidFill>
                  </a:tcPr>
                </a:tc>
                <a:extLst>
                  <a:ext uri="{0D108BD9-81ED-4DB2-BD59-A6C34878D82A}">
                    <a16:rowId xmlns:a16="http://schemas.microsoft.com/office/drawing/2014/main" val="1924411295"/>
                  </a:ext>
                </a:extLst>
              </a:tr>
            </a:tbl>
          </a:graphicData>
        </a:graphic>
      </p:graphicFrame>
      <p:graphicFrame>
        <p:nvGraphicFramePr>
          <p:cNvPr id="5" name="Table 4">
            <a:extLst>
              <a:ext uri="{FF2B5EF4-FFF2-40B4-BE49-F238E27FC236}">
                <a16:creationId xmlns:a16="http://schemas.microsoft.com/office/drawing/2014/main" id="{B8898E75-1472-1D84-E462-C8D3B5279CC0}"/>
              </a:ext>
            </a:extLst>
          </p:cNvPr>
          <p:cNvGraphicFramePr>
            <a:graphicFrameLocks noGrp="1"/>
          </p:cNvGraphicFramePr>
          <p:nvPr>
            <p:extLst>
              <p:ext uri="{D42A27DB-BD31-4B8C-83A1-F6EECF244321}">
                <p14:modId xmlns:p14="http://schemas.microsoft.com/office/powerpoint/2010/main" val="3740637625"/>
              </p:ext>
            </p:extLst>
          </p:nvPr>
        </p:nvGraphicFramePr>
        <p:xfrm>
          <a:off x="6839255" y="2114918"/>
          <a:ext cx="4710712" cy="3504413"/>
        </p:xfrm>
        <a:graphic>
          <a:graphicData uri="http://schemas.openxmlformats.org/drawingml/2006/table">
            <a:tbl>
              <a:tblPr firstRow="1" bandRow="1" bandCol="1">
                <a:tableStyleId>{5A111915-BE36-4E01-A7E5-04B1672EAD32}</a:tableStyleId>
              </a:tblPr>
              <a:tblGrid>
                <a:gridCol w="1013949">
                  <a:extLst>
                    <a:ext uri="{9D8B030D-6E8A-4147-A177-3AD203B41FA5}">
                      <a16:colId xmlns:a16="http://schemas.microsoft.com/office/drawing/2014/main" val="876769204"/>
                    </a:ext>
                  </a:extLst>
                </a:gridCol>
                <a:gridCol w="2171566">
                  <a:extLst>
                    <a:ext uri="{9D8B030D-6E8A-4147-A177-3AD203B41FA5}">
                      <a16:colId xmlns:a16="http://schemas.microsoft.com/office/drawing/2014/main" val="2219353481"/>
                    </a:ext>
                  </a:extLst>
                </a:gridCol>
                <a:gridCol w="1525197">
                  <a:extLst>
                    <a:ext uri="{9D8B030D-6E8A-4147-A177-3AD203B41FA5}">
                      <a16:colId xmlns:a16="http://schemas.microsoft.com/office/drawing/2014/main" val="1235219590"/>
                    </a:ext>
                  </a:extLst>
                </a:gridCol>
              </a:tblGrid>
              <a:tr h="527079">
                <a:tc rowSpan="2">
                  <a:txBody>
                    <a:bodyPr/>
                    <a:lstStyle/>
                    <a:p>
                      <a:pPr algn="ctr"/>
                      <a:r>
                        <a:rPr lang="en-US" sz="1400" dirty="0" err="1">
                          <a:latin typeface="Lato" panose="020F0502020204030203" pitchFamily="34" charset="0"/>
                          <a:ea typeface="Lato" panose="020F0502020204030203" pitchFamily="34" charset="0"/>
                          <a:cs typeface="Lato" panose="020F0502020204030203" pitchFamily="34" charset="0"/>
                        </a:rPr>
                        <a:t>Phương</a:t>
                      </a:r>
                      <a:r>
                        <a:rPr lang="en-US" sz="1400" dirty="0">
                          <a:latin typeface="Lato" panose="020F0502020204030203" pitchFamily="34" charset="0"/>
                          <a:ea typeface="Lato" panose="020F0502020204030203" pitchFamily="34" charset="0"/>
                          <a:cs typeface="Lato" panose="020F0502020204030203" pitchFamily="34" charset="0"/>
                        </a:rPr>
                        <a:t> </a:t>
                      </a:r>
                      <a:r>
                        <a:rPr lang="en-US" sz="1400" dirty="0" err="1">
                          <a:latin typeface="Lato" panose="020F0502020204030203" pitchFamily="34" charset="0"/>
                          <a:ea typeface="Lato" panose="020F0502020204030203" pitchFamily="34" charset="0"/>
                          <a:cs typeface="Lato" panose="020F0502020204030203" pitchFamily="34" charset="0"/>
                        </a:rPr>
                        <a:t>pháp</a:t>
                      </a:r>
                      <a:endParaRPr lang="en-US" sz="1400" dirty="0">
                        <a:latin typeface="Lato" panose="020F0502020204030203" pitchFamily="34" charset="0"/>
                        <a:ea typeface="Lato" panose="020F0502020204030203" pitchFamily="34" charset="0"/>
                        <a:cs typeface="Lato" panose="020F0502020204030203" pitchFamily="34" charset="0"/>
                      </a:endParaRPr>
                    </a:p>
                  </a:txBody>
                  <a:tcPr/>
                </a:tc>
                <a:tc rowSpan="2">
                  <a:txBody>
                    <a:bodyPr/>
                    <a:lstStyle/>
                    <a:p>
                      <a:pPr algn="ctr"/>
                      <a:r>
                        <a:rPr lang="en-US" sz="1400" dirty="0" err="1">
                          <a:latin typeface="Lato" panose="020F0502020204030203" pitchFamily="34" charset="0"/>
                          <a:ea typeface="Lato" panose="020F0502020204030203" pitchFamily="34" charset="0"/>
                          <a:cs typeface="Lato" panose="020F0502020204030203" pitchFamily="34" charset="0"/>
                        </a:rPr>
                        <a:t>Mô</a:t>
                      </a:r>
                      <a:r>
                        <a:rPr lang="en-US" sz="1400" dirty="0">
                          <a:latin typeface="Lato" panose="020F0502020204030203" pitchFamily="34" charset="0"/>
                          <a:ea typeface="Lato" panose="020F0502020204030203" pitchFamily="34" charset="0"/>
                          <a:cs typeface="Lato" panose="020F0502020204030203" pitchFamily="34" charset="0"/>
                        </a:rPr>
                        <a:t> </a:t>
                      </a:r>
                      <a:r>
                        <a:rPr lang="en-US" sz="1400" dirty="0" err="1">
                          <a:latin typeface="Lato" panose="020F0502020204030203" pitchFamily="34" charset="0"/>
                          <a:ea typeface="Lato" panose="020F0502020204030203" pitchFamily="34" charset="0"/>
                          <a:cs typeface="Lato" panose="020F0502020204030203" pitchFamily="34" charset="0"/>
                        </a:rPr>
                        <a:t>hình</a:t>
                      </a:r>
                      <a:endParaRPr lang="en-US" sz="1400" dirty="0">
                        <a:latin typeface="Lato" panose="020F0502020204030203" pitchFamily="34" charset="0"/>
                        <a:ea typeface="Lato" panose="020F0502020204030203" pitchFamily="34" charset="0"/>
                        <a:cs typeface="Lato" panose="020F0502020204030203" pitchFamily="34" charset="0"/>
                      </a:endParaRPr>
                    </a:p>
                  </a:txBody>
                  <a:tcPr/>
                </a:tc>
                <a:tc>
                  <a:txBody>
                    <a:bodyPr/>
                    <a:lstStyle/>
                    <a:p>
                      <a:pPr algn="ctr"/>
                      <a:r>
                        <a:rPr lang="en-US" sz="1400" dirty="0" err="1">
                          <a:latin typeface="Lato" panose="020F0502020204030203" pitchFamily="34" charset="0"/>
                          <a:ea typeface="Lato" panose="020F0502020204030203" pitchFamily="34" charset="0"/>
                          <a:cs typeface="Lato" panose="020F0502020204030203" pitchFamily="34" charset="0"/>
                        </a:rPr>
                        <a:t>Tham</a:t>
                      </a:r>
                      <a:r>
                        <a:rPr lang="en-US" sz="1400" dirty="0">
                          <a:latin typeface="Lato" panose="020F0502020204030203" pitchFamily="34" charset="0"/>
                          <a:ea typeface="Lato" panose="020F0502020204030203" pitchFamily="34" charset="0"/>
                          <a:cs typeface="Lato" panose="020F0502020204030203" pitchFamily="34" charset="0"/>
                        </a:rPr>
                        <a:t> </a:t>
                      </a:r>
                      <a:r>
                        <a:rPr lang="en-US" sz="1400" dirty="0" err="1">
                          <a:latin typeface="Lato" panose="020F0502020204030203" pitchFamily="34" charset="0"/>
                          <a:ea typeface="Lato" panose="020F0502020204030203" pitchFamily="34" charset="0"/>
                          <a:cs typeface="Lato" panose="020F0502020204030203" pitchFamily="34" charset="0"/>
                        </a:rPr>
                        <a:t>số</a:t>
                      </a:r>
                      <a:r>
                        <a:rPr lang="en-US" sz="1400" dirty="0">
                          <a:latin typeface="Lato" panose="020F0502020204030203" pitchFamily="34" charset="0"/>
                          <a:ea typeface="Lato" panose="020F0502020204030203" pitchFamily="34" charset="0"/>
                          <a:cs typeface="Lato" panose="020F0502020204030203" pitchFamily="34" charset="0"/>
                        </a:rPr>
                        <a:t> </a:t>
                      </a:r>
                      <a:r>
                        <a:rPr lang="en-US" sz="1400" dirty="0" err="1">
                          <a:latin typeface="Lato" panose="020F0502020204030203" pitchFamily="34" charset="0"/>
                          <a:ea typeface="Lato" panose="020F0502020204030203" pitchFamily="34" charset="0"/>
                          <a:cs typeface="Lato" panose="020F0502020204030203" pitchFamily="34" charset="0"/>
                        </a:rPr>
                        <a:t>đánh</a:t>
                      </a:r>
                      <a:r>
                        <a:rPr lang="en-US" sz="1400" dirty="0">
                          <a:latin typeface="Lato" panose="020F0502020204030203" pitchFamily="34" charset="0"/>
                          <a:ea typeface="Lato" panose="020F0502020204030203" pitchFamily="34" charset="0"/>
                          <a:cs typeface="Lato" panose="020F0502020204030203" pitchFamily="34" charset="0"/>
                        </a:rPr>
                        <a:t> </a:t>
                      </a:r>
                      <a:r>
                        <a:rPr lang="en-US" sz="1400" dirty="0" err="1">
                          <a:latin typeface="Lato" panose="020F0502020204030203" pitchFamily="34" charset="0"/>
                          <a:ea typeface="Lato" panose="020F0502020204030203" pitchFamily="34" charset="0"/>
                          <a:cs typeface="Lato" panose="020F0502020204030203" pitchFamily="34" charset="0"/>
                        </a:rPr>
                        <a:t>giá</a:t>
                      </a:r>
                      <a:endParaRPr lang="en-US" sz="1400" dirty="0">
                        <a:latin typeface="Lato" panose="020F0502020204030203" pitchFamily="34" charset="0"/>
                        <a:ea typeface="Lato" panose="020F0502020204030203" pitchFamily="34" charset="0"/>
                        <a:cs typeface="Lato" panose="020F0502020204030203" pitchFamily="34" charset="0"/>
                      </a:endParaRPr>
                    </a:p>
                  </a:txBody>
                  <a:tcPr/>
                </a:tc>
                <a:extLst>
                  <a:ext uri="{0D108BD9-81ED-4DB2-BD59-A6C34878D82A}">
                    <a16:rowId xmlns:a16="http://schemas.microsoft.com/office/drawing/2014/main" val="3595509574"/>
                  </a:ext>
                </a:extLst>
              </a:tr>
              <a:tr h="310046">
                <a:tc vMerge="1">
                  <a:txBody>
                    <a:bodyPr/>
                    <a:lstStyle/>
                    <a:p>
                      <a:endParaRPr lang="en-US" dirty="0"/>
                    </a:p>
                  </a:txBody>
                  <a:tcPr/>
                </a:tc>
                <a:tc vMerge="1">
                  <a:txBody>
                    <a:bodyPr/>
                    <a:lstStyle/>
                    <a:p>
                      <a:endParaRPr lang="en-US" dirty="0"/>
                    </a:p>
                  </a:txBody>
                  <a:tcPr/>
                </a:tc>
                <a:tc>
                  <a:txBody>
                    <a:bodyPr/>
                    <a:lstStyle/>
                    <a:p>
                      <a:pPr algn="ctr"/>
                      <a:r>
                        <a:rPr lang="en-US" sz="1400" b="1" dirty="0" err="1">
                          <a:solidFill>
                            <a:schemeClr val="bg1"/>
                          </a:solidFill>
                          <a:latin typeface="Lato" panose="020F0502020204030203" pitchFamily="34" charset="0"/>
                          <a:ea typeface="Lato" panose="020F0502020204030203" pitchFamily="34" charset="0"/>
                          <a:cs typeface="Lato" panose="020F0502020204030203" pitchFamily="34" charset="0"/>
                        </a:rPr>
                        <a:t>Độ</a:t>
                      </a:r>
                      <a:r>
                        <a:rPr lang="en-US" sz="1400" b="1" dirty="0">
                          <a:solidFill>
                            <a:schemeClr val="bg1"/>
                          </a:solidFill>
                          <a:latin typeface="Lato" panose="020F0502020204030203" pitchFamily="34" charset="0"/>
                          <a:ea typeface="Lato" panose="020F0502020204030203" pitchFamily="34" charset="0"/>
                          <a:cs typeface="Lato" panose="020F0502020204030203" pitchFamily="34" charset="0"/>
                        </a:rPr>
                        <a:t> </a:t>
                      </a:r>
                      <a:r>
                        <a:rPr lang="en-US" sz="1400" b="1" dirty="0" err="1">
                          <a:solidFill>
                            <a:schemeClr val="bg1"/>
                          </a:solidFill>
                          <a:latin typeface="Lato" panose="020F0502020204030203" pitchFamily="34" charset="0"/>
                          <a:ea typeface="Lato" panose="020F0502020204030203" pitchFamily="34" charset="0"/>
                          <a:cs typeface="Lato" panose="020F0502020204030203" pitchFamily="34" charset="0"/>
                        </a:rPr>
                        <a:t>chính</a:t>
                      </a:r>
                      <a:r>
                        <a:rPr lang="en-US" sz="1400" b="1" dirty="0">
                          <a:solidFill>
                            <a:schemeClr val="bg1"/>
                          </a:solidFill>
                          <a:latin typeface="Lato" panose="020F0502020204030203" pitchFamily="34" charset="0"/>
                          <a:ea typeface="Lato" panose="020F0502020204030203" pitchFamily="34" charset="0"/>
                          <a:cs typeface="Lato" panose="020F0502020204030203" pitchFamily="34" charset="0"/>
                        </a:rPr>
                        <a:t> </a:t>
                      </a:r>
                      <a:r>
                        <a:rPr lang="en-US" sz="1400" b="1" dirty="0" err="1">
                          <a:solidFill>
                            <a:schemeClr val="bg1"/>
                          </a:solidFill>
                          <a:latin typeface="Lato" panose="020F0502020204030203" pitchFamily="34" charset="0"/>
                          <a:ea typeface="Lato" panose="020F0502020204030203" pitchFamily="34" charset="0"/>
                          <a:cs typeface="Lato" panose="020F0502020204030203" pitchFamily="34" charset="0"/>
                        </a:rPr>
                        <a:t>xác</a:t>
                      </a:r>
                      <a:r>
                        <a:rPr lang="en-US" sz="1400" b="1" dirty="0">
                          <a:solidFill>
                            <a:schemeClr val="bg1"/>
                          </a:solidFill>
                          <a:latin typeface="Lato" panose="020F0502020204030203" pitchFamily="34" charset="0"/>
                          <a:ea typeface="Lato" panose="020F0502020204030203" pitchFamily="34" charset="0"/>
                          <a:cs typeface="Lato" panose="020F0502020204030203" pitchFamily="34" charset="0"/>
                        </a:rPr>
                        <a:t> [%]</a:t>
                      </a:r>
                    </a:p>
                  </a:txBody>
                  <a:tcPr>
                    <a:solidFill>
                      <a:srgbClr val="5B9BD5"/>
                    </a:solidFill>
                  </a:tcPr>
                </a:tc>
                <a:extLst>
                  <a:ext uri="{0D108BD9-81ED-4DB2-BD59-A6C34878D82A}">
                    <a16:rowId xmlns:a16="http://schemas.microsoft.com/office/drawing/2014/main" val="307853547"/>
                  </a:ext>
                </a:extLst>
              </a:tr>
              <a:tr h="462863">
                <a:tc rowSpan="3">
                  <a:txBody>
                    <a:bodyPr/>
                    <a:lstStyle/>
                    <a:p>
                      <a:pPr algn="ctr">
                        <a:lnSpc>
                          <a:spcPct val="110000"/>
                        </a:lnSpc>
                        <a:spcBef>
                          <a:spcPts val="300"/>
                        </a:spcBef>
                      </a:pPr>
                      <a:r>
                        <a:rPr lang="en-US" sz="1400" dirty="0" err="1">
                          <a:solidFill>
                            <a:srgbClr val="000000"/>
                          </a:solidFill>
                          <a:effectLst/>
                          <a:latin typeface="Lato" panose="020F0502020204030203" pitchFamily="34" charset="0"/>
                          <a:ea typeface="Lato" panose="020F0502020204030203" pitchFamily="34" charset="0"/>
                          <a:cs typeface="Lato" panose="020F0502020204030203" pitchFamily="34" charset="0"/>
                        </a:rPr>
                        <a:t>Cảm</a:t>
                      </a:r>
                      <a:r>
                        <a:rPr lang="en-US" sz="1400" dirty="0">
                          <a:solidFill>
                            <a:srgbClr val="000000"/>
                          </a:solidFill>
                          <a:effectLst/>
                          <a:latin typeface="Lato" panose="020F0502020204030203" pitchFamily="34" charset="0"/>
                          <a:ea typeface="Lato" panose="020F0502020204030203" pitchFamily="34" charset="0"/>
                          <a:cs typeface="Lato" panose="020F0502020204030203" pitchFamily="34" charset="0"/>
                        </a:rPr>
                        <a:t> </a:t>
                      </a:r>
                      <a:r>
                        <a:rPr lang="en-US" sz="1400" dirty="0" err="1">
                          <a:solidFill>
                            <a:srgbClr val="000000"/>
                          </a:solidFill>
                          <a:effectLst/>
                          <a:latin typeface="Lato" panose="020F0502020204030203" pitchFamily="34" charset="0"/>
                          <a:ea typeface="Lato" panose="020F0502020204030203" pitchFamily="34" charset="0"/>
                          <a:cs typeface="Lato" panose="020F0502020204030203" pitchFamily="34" charset="0"/>
                        </a:rPr>
                        <a:t>biến</a:t>
                      </a:r>
                      <a:r>
                        <a:rPr lang="en-US" sz="1400" dirty="0">
                          <a:solidFill>
                            <a:srgbClr val="000000"/>
                          </a:solidFill>
                          <a:effectLst/>
                          <a:latin typeface="Lato" panose="020F0502020204030203" pitchFamily="34" charset="0"/>
                          <a:ea typeface="Lato" panose="020F0502020204030203" pitchFamily="34" charset="0"/>
                          <a:cs typeface="Lato" panose="020F0502020204030203" pitchFamily="34" charset="0"/>
                        </a:rPr>
                        <a:t> </a:t>
                      </a:r>
                      <a:r>
                        <a:rPr lang="en-US" sz="1400" dirty="0" err="1">
                          <a:solidFill>
                            <a:srgbClr val="000000"/>
                          </a:solidFill>
                          <a:effectLst/>
                          <a:latin typeface="Lato" panose="020F0502020204030203" pitchFamily="34" charset="0"/>
                          <a:ea typeface="Lato" panose="020F0502020204030203" pitchFamily="34" charset="0"/>
                          <a:cs typeface="Lato" panose="020F0502020204030203" pitchFamily="34" charset="0"/>
                        </a:rPr>
                        <a:t>đơn</a:t>
                      </a:r>
                      <a:endParaRPr lang="en-US" sz="1400" dirty="0">
                        <a:solidFill>
                          <a:srgbClr val="000000"/>
                        </a:solidFill>
                        <a:effectLst/>
                        <a:latin typeface="Lato" panose="020F0502020204030203" pitchFamily="34" charset="0"/>
                        <a:ea typeface="Lato" panose="020F0502020204030203" pitchFamily="34" charset="0"/>
                        <a:cs typeface="Lato" panose="020F0502020204030203" pitchFamily="34" charset="0"/>
                      </a:endParaRPr>
                    </a:p>
                  </a:txBody>
                  <a:tcPr marL="68580" marR="68580" marT="0" marB="0"/>
                </a:tc>
                <a:tc>
                  <a:txBody>
                    <a:bodyPr/>
                    <a:lstStyle/>
                    <a:p>
                      <a:pPr algn="ctr">
                        <a:lnSpc>
                          <a:spcPct val="110000"/>
                        </a:lnSpc>
                        <a:spcBef>
                          <a:spcPts val="300"/>
                        </a:spcBef>
                      </a:pPr>
                      <a:r>
                        <a:rPr lang="en-US" sz="1400" dirty="0">
                          <a:solidFill>
                            <a:srgbClr val="000000"/>
                          </a:solidFill>
                          <a:effectLst/>
                          <a:latin typeface="Lato" panose="020F0502020204030203" pitchFamily="34" charset="0"/>
                          <a:ea typeface="Lato" panose="020F0502020204030203" pitchFamily="34" charset="0"/>
                          <a:cs typeface="Lato" panose="020F0502020204030203" pitchFamily="34" charset="0"/>
                        </a:rPr>
                        <a:t>Naive Bayes (NB)</a:t>
                      </a:r>
                    </a:p>
                  </a:txBody>
                  <a:tcPr marL="68580" marR="68580" marT="0" marB="0"/>
                </a:tc>
                <a:tc>
                  <a:txBody>
                    <a:bodyPr/>
                    <a:lstStyle/>
                    <a:p>
                      <a:pPr algn="ctr">
                        <a:lnSpc>
                          <a:spcPct val="110000"/>
                        </a:lnSpc>
                        <a:spcBef>
                          <a:spcPts val="300"/>
                        </a:spcBef>
                      </a:pPr>
                      <a:r>
                        <a:rPr lang="en-US" sz="1400" dirty="0">
                          <a:solidFill>
                            <a:srgbClr val="000000"/>
                          </a:solidFill>
                          <a:effectLst/>
                          <a:latin typeface="Lato" panose="020F0502020204030203" pitchFamily="34" charset="0"/>
                          <a:ea typeface="Lato" panose="020F0502020204030203" pitchFamily="34" charset="0"/>
                          <a:cs typeface="Lato" panose="020F0502020204030203" pitchFamily="34" charset="0"/>
                        </a:rPr>
                        <a:t>35 (test set)</a:t>
                      </a:r>
                      <a:br>
                        <a:rPr lang="en-US" sz="1400" dirty="0">
                          <a:solidFill>
                            <a:srgbClr val="000000"/>
                          </a:solidFill>
                          <a:effectLst/>
                          <a:latin typeface="Lato" panose="020F0502020204030203" pitchFamily="34" charset="0"/>
                          <a:ea typeface="Lato" panose="020F0502020204030203" pitchFamily="34" charset="0"/>
                          <a:cs typeface="Lato" panose="020F0502020204030203" pitchFamily="34" charset="0"/>
                        </a:rPr>
                      </a:br>
                      <a:r>
                        <a:rPr lang="en-US" sz="1400" dirty="0">
                          <a:solidFill>
                            <a:srgbClr val="000000"/>
                          </a:solidFill>
                          <a:effectLst/>
                          <a:latin typeface="Lato" panose="020F0502020204030203" pitchFamily="34" charset="0"/>
                          <a:ea typeface="Lato" panose="020F0502020204030203" pitchFamily="34" charset="0"/>
                          <a:cs typeface="Lato" panose="020F0502020204030203" pitchFamily="34" charset="0"/>
                        </a:rPr>
                        <a:t>34 (</a:t>
                      </a:r>
                      <a:r>
                        <a:rPr lang="en-US" sz="1400" dirty="0" err="1">
                          <a:solidFill>
                            <a:srgbClr val="000000"/>
                          </a:solidFill>
                          <a:effectLst/>
                          <a:latin typeface="Lato" panose="020F0502020204030203" pitchFamily="34" charset="0"/>
                          <a:ea typeface="Lato" panose="020F0502020204030203" pitchFamily="34" charset="0"/>
                          <a:cs typeface="Lato" panose="020F0502020204030203" pitchFamily="34" charset="0"/>
                        </a:rPr>
                        <a:t>val</a:t>
                      </a:r>
                      <a:r>
                        <a:rPr lang="en-US" sz="1400" dirty="0">
                          <a:solidFill>
                            <a:srgbClr val="000000"/>
                          </a:solidFill>
                          <a:effectLst/>
                          <a:latin typeface="Lato" panose="020F0502020204030203" pitchFamily="34" charset="0"/>
                          <a:ea typeface="Lato" panose="020F0502020204030203" pitchFamily="34" charset="0"/>
                          <a:cs typeface="Lato" panose="020F0502020204030203" pitchFamily="34" charset="0"/>
                        </a:rPr>
                        <a:t> set)</a:t>
                      </a:r>
                    </a:p>
                  </a:txBody>
                  <a:tcPr marL="68580" marR="68580" marT="0" marB="0"/>
                </a:tc>
                <a:extLst>
                  <a:ext uri="{0D108BD9-81ED-4DB2-BD59-A6C34878D82A}">
                    <a16:rowId xmlns:a16="http://schemas.microsoft.com/office/drawing/2014/main" val="2376094047"/>
                  </a:ext>
                </a:extLst>
              </a:tr>
              <a:tr h="501397">
                <a:tc vMerge="1">
                  <a:txBody>
                    <a:bodyPr/>
                    <a:lstStyle/>
                    <a:p>
                      <a:endParaRPr lang="en-US"/>
                    </a:p>
                  </a:txBody>
                  <a:tcPr/>
                </a:tc>
                <a:tc>
                  <a:txBody>
                    <a:bodyPr/>
                    <a:lstStyle/>
                    <a:p>
                      <a:pPr algn="ctr">
                        <a:lnSpc>
                          <a:spcPct val="110000"/>
                        </a:lnSpc>
                        <a:spcBef>
                          <a:spcPts val="300"/>
                        </a:spcBef>
                      </a:pPr>
                      <a:r>
                        <a:rPr lang="en-US" sz="1400" dirty="0">
                          <a:solidFill>
                            <a:srgbClr val="000000"/>
                          </a:solidFill>
                          <a:effectLst/>
                          <a:latin typeface="Lato" panose="020F0502020204030203" pitchFamily="34" charset="0"/>
                          <a:ea typeface="Lato" panose="020F0502020204030203" pitchFamily="34" charset="0"/>
                          <a:cs typeface="Lato" panose="020F0502020204030203" pitchFamily="34" charset="0"/>
                        </a:rPr>
                        <a:t>k-Nearest Neighbors (</a:t>
                      </a:r>
                      <a:r>
                        <a:rPr lang="en-US" sz="1400" dirty="0" err="1">
                          <a:solidFill>
                            <a:srgbClr val="000000"/>
                          </a:solidFill>
                          <a:effectLst/>
                          <a:latin typeface="Lato" panose="020F0502020204030203" pitchFamily="34" charset="0"/>
                          <a:ea typeface="Lato" panose="020F0502020204030203" pitchFamily="34" charset="0"/>
                          <a:cs typeface="Lato" panose="020F0502020204030203" pitchFamily="34" charset="0"/>
                        </a:rPr>
                        <a:t>kNN</a:t>
                      </a:r>
                      <a:r>
                        <a:rPr lang="en-US" sz="1400" dirty="0">
                          <a:solidFill>
                            <a:srgbClr val="000000"/>
                          </a:solidFill>
                          <a:effectLst/>
                          <a:latin typeface="Lato" panose="020F0502020204030203" pitchFamily="34" charset="0"/>
                          <a:ea typeface="Lato" panose="020F0502020204030203" pitchFamily="34" charset="0"/>
                          <a:cs typeface="Lato" panose="020F0502020204030203" pitchFamily="34" charset="0"/>
                        </a:rPr>
                        <a:t>)</a:t>
                      </a:r>
                    </a:p>
                  </a:txBody>
                  <a:tcPr marL="68580" marR="68580" marT="0" marB="0"/>
                </a:tc>
                <a:tc>
                  <a:txBody>
                    <a:bodyPr/>
                    <a:lstStyle/>
                    <a:p>
                      <a:pPr algn="ctr">
                        <a:lnSpc>
                          <a:spcPct val="110000"/>
                        </a:lnSpc>
                        <a:spcBef>
                          <a:spcPts val="300"/>
                        </a:spcBef>
                      </a:pPr>
                      <a:r>
                        <a:rPr lang="en-US" sz="1400" dirty="0">
                          <a:solidFill>
                            <a:srgbClr val="000000"/>
                          </a:solidFill>
                          <a:effectLst/>
                          <a:latin typeface="Lato" panose="020F0502020204030203" pitchFamily="34" charset="0"/>
                          <a:ea typeface="Lato" panose="020F0502020204030203" pitchFamily="34" charset="0"/>
                          <a:cs typeface="Lato" panose="020F0502020204030203" pitchFamily="34" charset="0"/>
                        </a:rPr>
                        <a:t>57 (test set)</a:t>
                      </a:r>
                    </a:p>
                    <a:p>
                      <a:pPr algn="ctr">
                        <a:lnSpc>
                          <a:spcPct val="110000"/>
                        </a:lnSpc>
                        <a:spcBef>
                          <a:spcPts val="300"/>
                        </a:spcBef>
                      </a:pPr>
                      <a:r>
                        <a:rPr lang="en-US" sz="1400" dirty="0">
                          <a:solidFill>
                            <a:srgbClr val="000000"/>
                          </a:solidFill>
                          <a:effectLst/>
                          <a:latin typeface="Lato" panose="020F0502020204030203" pitchFamily="34" charset="0"/>
                          <a:ea typeface="Lato" panose="020F0502020204030203" pitchFamily="34" charset="0"/>
                          <a:cs typeface="Lato" panose="020F0502020204030203" pitchFamily="34" charset="0"/>
                        </a:rPr>
                        <a:t>79 (</a:t>
                      </a:r>
                      <a:r>
                        <a:rPr lang="en-US" sz="1400" dirty="0" err="1">
                          <a:solidFill>
                            <a:srgbClr val="000000"/>
                          </a:solidFill>
                          <a:effectLst/>
                          <a:latin typeface="Lato" panose="020F0502020204030203" pitchFamily="34" charset="0"/>
                          <a:ea typeface="Lato" panose="020F0502020204030203" pitchFamily="34" charset="0"/>
                          <a:cs typeface="Lato" panose="020F0502020204030203" pitchFamily="34" charset="0"/>
                        </a:rPr>
                        <a:t>val</a:t>
                      </a:r>
                      <a:r>
                        <a:rPr lang="en-US" sz="1400" dirty="0">
                          <a:solidFill>
                            <a:srgbClr val="000000"/>
                          </a:solidFill>
                          <a:effectLst/>
                          <a:latin typeface="Lato" panose="020F0502020204030203" pitchFamily="34" charset="0"/>
                          <a:ea typeface="Lato" panose="020F0502020204030203" pitchFamily="34" charset="0"/>
                          <a:cs typeface="Lato" panose="020F0502020204030203" pitchFamily="34" charset="0"/>
                        </a:rPr>
                        <a:t> set)</a:t>
                      </a:r>
                    </a:p>
                  </a:txBody>
                  <a:tcPr marL="68580" marR="68580" marT="0" marB="0"/>
                </a:tc>
                <a:extLst>
                  <a:ext uri="{0D108BD9-81ED-4DB2-BD59-A6C34878D82A}">
                    <a16:rowId xmlns:a16="http://schemas.microsoft.com/office/drawing/2014/main" val="761574184"/>
                  </a:ext>
                </a:extLst>
              </a:tr>
              <a:tr h="350117">
                <a:tc vMerge="1">
                  <a:txBody>
                    <a:bodyPr/>
                    <a:lstStyle/>
                    <a:p>
                      <a:endParaRPr lang="en-US"/>
                    </a:p>
                  </a:txBody>
                  <a:tcPr/>
                </a:tc>
                <a:tc>
                  <a:txBody>
                    <a:bodyPr/>
                    <a:lstStyle/>
                    <a:p>
                      <a:pPr algn="ctr">
                        <a:lnSpc>
                          <a:spcPct val="110000"/>
                        </a:lnSpc>
                        <a:spcBef>
                          <a:spcPts val="300"/>
                        </a:spcBef>
                      </a:pPr>
                      <a:r>
                        <a:rPr lang="en-US" sz="1400">
                          <a:solidFill>
                            <a:srgbClr val="000000"/>
                          </a:solidFill>
                          <a:effectLst/>
                          <a:latin typeface="Lato" panose="020F0502020204030203" pitchFamily="34" charset="0"/>
                          <a:ea typeface="Lato" panose="020F0502020204030203" pitchFamily="34" charset="0"/>
                          <a:cs typeface="Lato" panose="020F0502020204030203" pitchFamily="34" charset="0"/>
                        </a:rPr>
                        <a:t>Random Forest</a:t>
                      </a:r>
                    </a:p>
                  </a:txBody>
                  <a:tcPr marL="68580" marR="68580" marT="0" marB="0"/>
                </a:tc>
                <a:tc>
                  <a:txBody>
                    <a:bodyPr/>
                    <a:lstStyle/>
                    <a:p>
                      <a:pPr algn="ctr">
                        <a:lnSpc>
                          <a:spcPct val="110000"/>
                        </a:lnSpc>
                        <a:spcBef>
                          <a:spcPts val="300"/>
                        </a:spcBef>
                      </a:pPr>
                      <a:r>
                        <a:rPr lang="en-US" sz="1400" dirty="0">
                          <a:solidFill>
                            <a:srgbClr val="000000"/>
                          </a:solidFill>
                          <a:effectLst/>
                          <a:latin typeface="Lato" panose="020F0502020204030203" pitchFamily="34" charset="0"/>
                          <a:ea typeface="Lato" panose="020F0502020204030203" pitchFamily="34" charset="0"/>
                          <a:cs typeface="Lato" panose="020F0502020204030203" pitchFamily="34" charset="0"/>
                        </a:rPr>
                        <a:t>81</a:t>
                      </a:r>
                    </a:p>
                  </a:txBody>
                  <a:tcPr marL="68580" marR="68580" marT="0" marB="0"/>
                </a:tc>
                <a:extLst>
                  <a:ext uri="{0D108BD9-81ED-4DB2-BD59-A6C34878D82A}">
                    <a16:rowId xmlns:a16="http://schemas.microsoft.com/office/drawing/2014/main" val="270355964"/>
                  </a:ext>
                </a:extLst>
              </a:tr>
              <a:tr h="501397">
                <a:tc rowSpan="3">
                  <a:txBody>
                    <a:bodyPr/>
                    <a:lstStyle/>
                    <a:p>
                      <a:pPr algn="ctr">
                        <a:lnSpc>
                          <a:spcPct val="110000"/>
                        </a:lnSpc>
                        <a:spcBef>
                          <a:spcPts val="300"/>
                        </a:spcBef>
                      </a:pPr>
                      <a:r>
                        <a:rPr lang="en-US" sz="1400" b="1" dirty="0" err="1">
                          <a:solidFill>
                            <a:srgbClr val="000000"/>
                          </a:solidFill>
                          <a:effectLst/>
                          <a:latin typeface="Lato" panose="020F0502020204030203" pitchFamily="34" charset="0"/>
                          <a:ea typeface="Lato" panose="020F0502020204030203" pitchFamily="34" charset="0"/>
                          <a:cs typeface="Lato" panose="020F0502020204030203" pitchFamily="34" charset="0"/>
                        </a:rPr>
                        <a:t>Mảng</a:t>
                      </a:r>
                      <a:r>
                        <a:rPr lang="en-US" sz="1400" b="1" dirty="0">
                          <a:solidFill>
                            <a:srgbClr val="000000"/>
                          </a:solidFill>
                          <a:effectLst/>
                          <a:latin typeface="Lato" panose="020F0502020204030203" pitchFamily="34" charset="0"/>
                          <a:ea typeface="Lato" panose="020F0502020204030203" pitchFamily="34" charset="0"/>
                          <a:cs typeface="Lato" panose="020F0502020204030203" pitchFamily="34" charset="0"/>
                        </a:rPr>
                        <a:t> </a:t>
                      </a:r>
                      <a:r>
                        <a:rPr lang="en-US" sz="1400" b="1" dirty="0" err="1">
                          <a:solidFill>
                            <a:srgbClr val="000000"/>
                          </a:solidFill>
                          <a:effectLst/>
                          <a:latin typeface="Lato" panose="020F0502020204030203" pitchFamily="34" charset="0"/>
                          <a:ea typeface="Lato" panose="020F0502020204030203" pitchFamily="34" charset="0"/>
                          <a:cs typeface="Lato" panose="020F0502020204030203" pitchFamily="34" charset="0"/>
                        </a:rPr>
                        <a:t>cảm</a:t>
                      </a:r>
                      <a:r>
                        <a:rPr lang="en-US" sz="1400" b="1" dirty="0">
                          <a:solidFill>
                            <a:srgbClr val="000000"/>
                          </a:solidFill>
                          <a:effectLst/>
                          <a:latin typeface="Lato" panose="020F0502020204030203" pitchFamily="34" charset="0"/>
                          <a:ea typeface="Lato" panose="020F0502020204030203" pitchFamily="34" charset="0"/>
                          <a:cs typeface="Lato" panose="020F0502020204030203" pitchFamily="34" charset="0"/>
                        </a:rPr>
                        <a:t> </a:t>
                      </a:r>
                      <a:r>
                        <a:rPr lang="en-US" sz="1400" b="1" dirty="0" err="1">
                          <a:solidFill>
                            <a:srgbClr val="000000"/>
                          </a:solidFill>
                          <a:effectLst/>
                          <a:latin typeface="Lato" panose="020F0502020204030203" pitchFamily="34" charset="0"/>
                          <a:ea typeface="Lato" panose="020F0502020204030203" pitchFamily="34" charset="0"/>
                          <a:cs typeface="Lato" panose="020F0502020204030203" pitchFamily="34" charset="0"/>
                        </a:rPr>
                        <a:t>biến</a:t>
                      </a:r>
                      <a:endParaRPr lang="en-US" sz="1400" b="1" dirty="0">
                        <a:solidFill>
                          <a:srgbClr val="000000"/>
                        </a:solidFill>
                        <a:effectLst/>
                        <a:latin typeface="Lato" panose="020F0502020204030203" pitchFamily="34" charset="0"/>
                        <a:ea typeface="Lato" panose="020F0502020204030203" pitchFamily="34" charset="0"/>
                        <a:cs typeface="Lato" panose="020F0502020204030203" pitchFamily="34" charset="0"/>
                      </a:endParaRPr>
                    </a:p>
                  </a:txBody>
                  <a:tcPr marL="68580" marR="68580" marT="0" marB="0">
                    <a:solidFill>
                      <a:srgbClr val="DEEBF7"/>
                    </a:solidFill>
                  </a:tcPr>
                </a:tc>
                <a:tc>
                  <a:txBody>
                    <a:bodyPr/>
                    <a:lstStyle/>
                    <a:p>
                      <a:pPr algn="ctr">
                        <a:lnSpc>
                          <a:spcPct val="110000"/>
                        </a:lnSpc>
                        <a:spcBef>
                          <a:spcPts val="300"/>
                        </a:spcBef>
                      </a:pPr>
                      <a:r>
                        <a:rPr lang="en-US" sz="1400" b="1" dirty="0">
                          <a:solidFill>
                            <a:srgbClr val="000000"/>
                          </a:solidFill>
                          <a:effectLst/>
                          <a:latin typeface="Lato" panose="020F0502020204030203" pitchFamily="34" charset="0"/>
                          <a:ea typeface="Lato" panose="020F0502020204030203" pitchFamily="34" charset="0"/>
                          <a:cs typeface="Lato" panose="020F0502020204030203" pitchFamily="34" charset="0"/>
                        </a:rPr>
                        <a:t>Naive Bayes (NB)</a:t>
                      </a:r>
                    </a:p>
                  </a:txBody>
                  <a:tcPr marL="68580" marR="68580" marT="0" marB="0">
                    <a:solidFill>
                      <a:srgbClr val="DEEBF7"/>
                    </a:solidFill>
                  </a:tcPr>
                </a:tc>
                <a:tc>
                  <a:txBody>
                    <a:bodyPr/>
                    <a:lstStyle/>
                    <a:p>
                      <a:pPr algn="ctr">
                        <a:lnSpc>
                          <a:spcPct val="110000"/>
                        </a:lnSpc>
                        <a:spcBef>
                          <a:spcPts val="300"/>
                        </a:spcBef>
                      </a:pPr>
                      <a:r>
                        <a:rPr lang="en-US" sz="1400" b="1" dirty="0">
                          <a:solidFill>
                            <a:srgbClr val="000000"/>
                          </a:solidFill>
                          <a:effectLst/>
                          <a:latin typeface="Lato" panose="020F0502020204030203" pitchFamily="34" charset="0"/>
                          <a:ea typeface="Lato" panose="020F0502020204030203" pitchFamily="34" charset="0"/>
                          <a:cs typeface="Lato" panose="020F0502020204030203" pitchFamily="34" charset="0"/>
                        </a:rPr>
                        <a:t>92 (test set)</a:t>
                      </a:r>
                    </a:p>
                    <a:p>
                      <a:pPr algn="ctr">
                        <a:lnSpc>
                          <a:spcPct val="110000"/>
                        </a:lnSpc>
                        <a:spcBef>
                          <a:spcPts val="300"/>
                        </a:spcBef>
                      </a:pPr>
                      <a:r>
                        <a:rPr lang="en-US" sz="1400" b="1" dirty="0">
                          <a:solidFill>
                            <a:srgbClr val="000000"/>
                          </a:solidFill>
                          <a:effectLst/>
                          <a:latin typeface="Lato" panose="020F0502020204030203" pitchFamily="34" charset="0"/>
                          <a:ea typeface="Lato" panose="020F0502020204030203" pitchFamily="34" charset="0"/>
                          <a:cs typeface="Lato" panose="020F0502020204030203" pitchFamily="34" charset="0"/>
                        </a:rPr>
                        <a:t>94 (</a:t>
                      </a:r>
                      <a:r>
                        <a:rPr lang="en-US" sz="1400" b="1" dirty="0" err="1">
                          <a:solidFill>
                            <a:srgbClr val="000000"/>
                          </a:solidFill>
                          <a:effectLst/>
                          <a:latin typeface="Lato" panose="020F0502020204030203" pitchFamily="34" charset="0"/>
                          <a:ea typeface="Lato" panose="020F0502020204030203" pitchFamily="34" charset="0"/>
                          <a:cs typeface="Lato" panose="020F0502020204030203" pitchFamily="34" charset="0"/>
                        </a:rPr>
                        <a:t>val</a:t>
                      </a:r>
                      <a:r>
                        <a:rPr lang="en-US" sz="1400" b="1" dirty="0">
                          <a:solidFill>
                            <a:srgbClr val="000000"/>
                          </a:solidFill>
                          <a:effectLst/>
                          <a:latin typeface="Lato" panose="020F0502020204030203" pitchFamily="34" charset="0"/>
                          <a:ea typeface="Lato" panose="020F0502020204030203" pitchFamily="34" charset="0"/>
                          <a:cs typeface="Lato" panose="020F0502020204030203" pitchFamily="34" charset="0"/>
                        </a:rPr>
                        <a:t> set)</a:t>
                      </a:r>
                    </a:p>
                  </a:txBody>
                  <a:tcPr marL="68580" marR="68580" marT="0" marB="0">
                    <a:solidFill>
                      <a:srgbClr val="DEEBF7"/>
                    </a:solidFill>
                  </a:tcPr>
                </a:tc>
                <a:extLst>
                  <a:ext uri="{0D108BD9-81ED-4DB2-BD59-A6C34878D82A}">
                    <a16:rowId xmlns:a16="http://schemas.microsoft.com/office/drawing/2014/main" val="1902737504"/>
                  </a:ext>
                </a:extLst>
              </a:tr>
              <a:tr h="501397">
                <a:tc vMerge="1">
                  <a:txBody>
                    <a:bodyPr/>
                    <a:lstStyle/>
                    <a:p>
                      <a:endParaRPr lang="en-US"/>
                    </a:p>
                  </a:txBody>
                  <a:tcPr/>
                </a:tc>
                <a:tc>
                  <a:txBody>
                    <a:bodyPr/>
                    <a:lstStyle/>
                    <a:p>
                      <a:pPr algn="ctr">
                        <a:lnSpc>
                          <a:spcPct val="110000"/>
                        </a:lnSpc>
                        <a:spcBef>
                          <a:spcPts val="300"/>
                        </a:spcBef>
                      </a:pPr>
                      <a:r>
                        <a:rPr lang="en-US" sz="1400" b="1" dirty="0">
                          <a:solidFill>
                            <a:srgbClr val="000000"/>
                          </a:solidFill>
                          <a:effectLst/>
                          <a:latin typeface="Lato" panose="020F0502020204030203" pitchFamily="34" charset="0"/>
                          <a:ea typeface="Lato" panose="020F0502020204030203" pitchFamily="34" charset="0"/>
                          <a:cs typeface="Lato" panose="020F0502020204030203" pitchFamily="34" charset="0"/>
                        </a:rPr>
                        <a:t>k-nearest neighbors (</a:t>
                      </a:r>
                      <a:r>
                        <a:rPr lang="en-US" sz="1400" b="1" dirty="0" err="1">
                          <a:solidFill>
                            <a:srgbClr val="000000"/>
                          </a:solidFill>
                          <a:effectLst/>
                          <a:latin typeface="Lato" panose="020F0502020204030203" pitchFamily="34" charset="0"/>
                          <a:ea typeface="Lato" panose="020F0502020204030203" pitchFamily="34" charset="0"/>
                          <a:cs typeface="Lato" panose="020F0502020204030203" pitchFamily="34" charset="0"/>
                        </a:rPr>
                        <a:t>kNN</a:t>
                      </a:r>
                      <a:r>
                        <a:rPr lang="en-US" sz="1400" b="1" dirty="0">
                          <a:solidFill>
                            <a:srgbClr val="000000"/>
                          </a:solidFill>
                          <a:effectLst/>
                          <a:latin typeface="Lato" panose="020F0502020204030203" pitchFamily="34" charset="0"/>
                          <a:ea typeface="Lato" panose="020F0502020204030203" pitchFamily="34" charset="0"/>
                          <a:cs typeface="Lato" panose="020F0502020204030203" pitchFamily="34" charset="0"/>
                        </a:rPr>
                        <a:t>)</a:t>
                      </a:r>
                    </a:p>
                  </a:txBody>
                  <a:tcPr marL="68580" marR="68580" marT="0" marB="0">
                    <a:solidFill>
                      <a:srgbClr val="DEEBF7"/>
                    </a:solidFill>
                  </a:tcPr>
                </a:tc>
                <a:tc>
                  <a:txBody>
                    <a:bodyPr/>
                    <a:lstStyle/>
                    <a:p>
                      <a:pPr algn="ctr">
                        <a:lnSpc>
                          <a:spcPct val="110000"/>
                        </a:lnSpc>
                        <a:spcBef>
                          <a:spcPts val="300"/>
                        </a:spcBef>
                      </a:pPr>
                      <a:r>
                        <a:rPr lang="en-US" sz="1400" b="1" dirty="0">
                          <a:solidFill>
                            <a:srgbClr val="000000"/>
                          </a:solidFill>
                          <a:effectLst/>
                          <a:latin typeface="Lato" panose="020F0502020204030203" pitchFamily="34" charset="0"/>
                          <a:ea typeface="Lato" panose="020F0502020204030203" pitchFamily="34" charset="0"/>
                          <a:cs typeface="Lato" panose="020F0502020204030203" pitchFamily="34" charset="0"/>
                        </a:rPr>
                        <a:t>74 (test set)</a:t>
                      </a:r>
                    </a:p>
                    <a:p>
                      <a:pPr algn="ctr">
                        <a:lnSpc>
                          <a:spcPct val="110000"/>
                        </a:lnSpc>
                        <a:spcBef>
                          <a:spcPts val="300"/>
                        </a:spcBef>
                      </a:pPr>
                      <a:r>
                        <a:rPr lang="en-US" sz="1400" b="1" dirty="0">
                          <a:solidFill>
                            <a:srgbClr val="000000"/>
                          </a:solidFill>
                          <a:effectLst/>
                          <a:latin typeface="Lato" panose="020F0502020204030203" pitchFamily="34" charset="0"/>
                          <a:ea typeface="Lato" panose="020F0502020204030203" pitchFamily="34" charset="0"/>
                          <a:cs typeface="Lato" panose="020F0502020204030203" pitchFamily="34" charset="0"/>
                        </a:rPr>
                        <a:t>79 (</a:t>
                      </a:r>
                      <a:r>
                        <a:rPr lang="en-US" sz="1400" b="1" dirty="0" err="1">
                          <a:solidFill>
                            <a:srgbClr val="000000"/>
                          </a:solidFill>
                          <a:effectLst/>
                          <a:latin typeface="Lato" panose="020F0502020204030203" pitchFamily="34" charset="0"/>
                          <a:ea typeface="Lato" panose="020F0502020204030203" pitchFamily="34" charset="0"/>
                          <a:cs typeface="Lato" panose="020F0502020204030203" pitchFamily="34" charset="0"/>
                        </a:rPr>
                        <a:t>val</a:t>
                      </a:r>
                      <a:r>
                        <a:rPr lang="en-US" sz="1400" b="1" dirty="0">
                          <a:solidFill>
                            <a:srgbClr val="000000"/>
                          </a:solidFill>
                          <a:effectLst/>
                          <a:latin typeface="Lato" panose="020F0502020204030203" pitchFamily="34" charset="0"/>
                          <a:ea typeface="Lato" panose="020F0502020204030203" pitchFamily="34" charset="0"/>
                          <a:cs typeface="Lato" panose="020F0502020204030203" pitchFamily="34" charset="0"/>
                        </a:rPr>
                        <a:t> set)</a:t>
                      </a:r>
                    </a:p>
                  </a:txBody>
                  <a:tcPr marL="68580" marR="68580" marT="0" marB="0">
                    <a:solidFill>
                      <a:srgbClr val="DEEBF7"/>
                    </a:solidFill>
                  </a:tcPr>
                </a:tc>
                <a:extLst>
                  <a:ext uri="{0D108BD9-81ED-4DB2-BD59-A6C34878D82A}">
                    <a16:rowId xmlns:a16="http://schemas.microsoft.com/office/drawing/2014/main" val="2021526924"/>
                  </a:ext>
                </a:extLst>
              </a:tr>
              <a:tr h="350117">
                <a:tc vMerge="1">
                  <a:txBody>
                    <a:bodyPr/>
                    <a:lstStyle/>
                    <a:p>
                      <a:endParaRPr lang="en-US"/>
                    </a:p>
                  </a:txBody>
                  <a:tcPr/>
                </a:tc>
                <a:tc>
                  <a:txBody>
                    <a:bodyPr/>
                    <a:lstStyle/>
                    <a:p>
                      <a:pPr algn="ctr">
                        <a:lnSpc>
                          <a:spcPct val="110000"/>
                        </a:lnSpc>
                        <a:spcBef>
                          <a:spcPts val="300"/>
                        </a:spcBef>
                      </a:pPr>
                      <a:r>
                        <a:rPr lang="en-US" sz="1400" b="1" dirty="0">
                          <a:solidFill>
                            <a:srgbClr val="000000"/>
                          </a:solidFill>
                          <a:effectLst/>
                          <a:latin typeface="Lato" panose="020F0502020204030203" pitchFamily="34" charset="0"/>
                          <a:ea typeface="Lato" panose="020F0502020204030203" pitchFamily="34" charset="0"/>
                          <a:cs typeface="Lato" panose="020F0502020204030203" pitchFamily="34" charset="0"/>
                        </a:rPr>
                        <a:t>Random Forest</a:t>
                      </a:r>
                    </a:p>
                  </a:txBody>
                  <a:tcPr marL="68580" marR="68580" marT="0" marB="0">
                    <a:solidFill>
                      <a:srgbClr val="DEEBF7"/>
                    </a:solidFill>
                  </a:tcPr>
                </a:tc>
                <a:tc>
                  <a:txBody>
                    <a:bodyPr/>
                    <a:lstStyle/>
                    <a:p>
                      <a:pPr algn="ctr">
                        <a:lnSpc>
                          <a:spcPct val="110000"/>
                        </a:lnSpc>
                        <a:spcBef>
                          <a:spcPts val="300"/>
                        </a:spcBef>
                      </a:pPr>
                      <a:r>
                        <a:rPr lang="en-US" sz="1400" b="1" dirty="0">
                          <a:solidFill>
                            <a:srgbClr val="000000"/>
                          </a:solidFill>
                          <a:effectLst/>
                          <a:latin typeface="Lato" panose="020F0502020204030203" pitchFamily="34" charset="0"/>
                          <a:ea typeface="Lato" panose="020F0502020204030203" pitchFamily="34" charset="0"/>
                          <a:cs typeface="Lato" panose="020F0502020204030203" pitchFamily="34" charset="0"/>
                        </a:rPr>
                        <a:t>95</a:t>
                      </a:r>
                    </a:p>
                  </a:txBody>
                  <a:tcPr marL="68580" marR="68580" marT="0" marB="0">
                    <a:solidFill>
                      <a:srgbClr val="DEEBF7"/>
                    </a:solidFill>
                  </a:tcPr>
                </a:tc>
                <a:extLst>
                  <a:ext uri="{0D108BD9-81ED-4DB2-BD59-A6C34878D82A}">
                    <a16:rowId xmlns:a16="http://schemas.microsoft.com/office/drawing/2014/main" val="1821996124"/>
                  </a:ext>
                </a:extLst>
              </a:tr>
            </a:tbl>
          </a:graphicData>
        </a:graphic>
      </p:graphicFrame>
      <p:sp>
        <p:nvSpPr>
          <p:cNvPr id="7" name="TextBox 6">
            <a:extLst>
              <a:ext uri="{FF2B5EF4-FFF2-40B4-BE49-F238E27FC236}">
                <a16:creationId xmlns:a16="http://schemas.microsoft.com/office/drawing/2014/main" id="{01FE3AE1-2B0F-66C3-B108-51A3FB5C17D8}"/>
              </a:ext>
            </a:extLst>
          </p:cNvPr>
          <p:cNvSpPr txBox="1"/>
          <p:nvPr/>
        </p:nvSpPr>
        <p:spPr>
          <a:xfrm>
            <a:off x="56489" y="1390161"/>
            <a:ext cx="6633089" cy="461665"/>
          </a:xfrm>
          <a:prstGeom prst="rect">
            <a:avLst/>
          </a:prstGeom>
          <a:noFill/>
        </p:spPr>
        <p:txBody>
          <a:bodyPr wrap="square" rtlCol="0">
            <a:spAutoFit/>
          </a:bodyPr>
          <a:lstStyle/>
          <a:p>
            <a:pPr algn="ctr"/>
            <a:r>
              <a:rPr lang="en-US" sz="2400" i="1" dirty="0"/>
              <a:t>B1. </a:t>
            </a:r>
            <a:r>
              <a:rPr lang="en-US" sz="2400" i="1" dirty="0" err="1"/>
              <a:t>Phân</a:t>
            </a:r>
            <a:r>
              <a:rPr lang="en-US" sz="2400" i="1" dirty="0"/>
              <a:t> </a:t>
            </a:r>
            <a:r>
              <a:rPr lang="en-US" sz="2400" i="1" dirty="0" err="1"/>
              <a:t>loại</a:t>
            </a:r>
            <a:r>
              <a:rPr lang="en-US" sz="2400" i="1" dirty="0"/>
              <a:t> </a:t>
            </a:r>
            <a:r>
              <a:rPr lang="en-US" sz="2400" i="1" dirty="0" err="1"/>
              <a:t>và</a:t>
            </a:r>
            <a:r>
              <a:rPr lang="en-US" sz="2400" i="1" dirty="0"/>
              <a:t> </a:t>
            </a:r>
            <a:r>
              <a:rPr lang="en-US" sz="2400" i="1" dirty="0" err="1"/>
              <a:t>xác</a:t>
            </a:r>
            <a:r>
              <a:rPr lang="en-US" sz="2400" i="1" dirty="0"/>
              <a:t> </a:t>
            </a:r>
            <a:r>
              <a:rPr lang="en-US" sz="2400" i="1" dirty="0" err="1"/>
              <a:t>định</a:t>
            </a:r>
            <a:r>
              <a:rPr lang="en-US" sz="2400" i="1" dirty="0"/>
              <a:t> </a:t>
            </a:r>
            <a:r>
              <a:rPr lang="en-US" sz="2400" i="1" dirty="0" err="1"/>
              <a:t>độ</a:t>
            </a:r>
            <a:r>
              <a:rPr lang="en-US" sz="2400" i="1" dirty="0"/>
              <a:t> </a:t>
            </a:r>
            <a:r>
              <a:rPr lang="en-US" sz="2400" i="1" dirty="0" err="1"/>
              <a:t>tươi</a:t>
            </a:r>
            <a:r>
              <a:rPr lang="en-US" sz="2400" i="1" dirty="0"/>
              <a:t> </a:t>
            </a:r>
            <a:r>
              <a:rPr lang="en-US" sz="2400" i="1" dirty="0" err="1"/>
              <a:t>thực</a:t>
            </a:r>
            <a:r>
              <a:rPr lang="en-US" sz="2400" i="1" dirty="0"/>
              <a:t> </a:t>
            </a:r>
            <a:r>
              <a:rPr lang="en-US" sz="2400" i="1" dirty="0" err="1"/>
              <a:t>phẩm</a:t>
            </a:r>
            <a:endParaRPr lang="en-US" sz="2400" i="1" dirty="0"/>
          </a:p>
        </p:txBody>
      </p:sp>
      <p:sp>
        <p:nvSpPr>
          <p:cNvPr id="8" name="TextBox 7">
            <a:extLst>
              <a:ext uri="{FF2B5EF4-FFF2-40B4-BE49-F238E27FC236}">
                <a16:creationId xmlns:a16="http://schemas.microsoft.com/office/drawing/2014/main" id="{DA2268B2-22F3-39E2-ECF6-17B49DC4DFA6}"/>
              </a:ext>
            </a:extLst>
          </p:cNvPr>
          <p:cNvSpPr txBox="1"/>
          <p:nvPr/>
        </p:nvSpPr>
        <p:spPr>
          <a:xfrm>
            <a:off x="6397704" y="1390161"/>
            <a:ext cx="5593814" cy="461665"/>
          </a:xfrm>
          <a:prstGeom prst="rect">
            <a:avLst/>
          </a:prstGeom>
          <a:noFill/>
        </p:spPr>
        <p:txBody>
          <a:bodyPr wrap="square" rtlCol="0">
            <a:spAutoFit/>
          </a:bodyPr>
          <a:lstStyle/>
          <a:p>
            <a:pPr algn="ctr"/>
            <a:r>
              <a:rPr lang="en-US" sz="2400" i="1" dirty="0"/>
              <a:t>B2. </a:t>
            </a:r>
            <a:r>
              <a:rPr lang="en-US" sz="2400" i="1" dirty="0" err="1">
                <a:latin typeface="+mn-lt"/>
              </a:rPr>
              <a:t>Nhận</a:t>
            </a:r>
            <a:r>
              <a:rPr lang="en-US" sz="2400" i="1" dirty="0">
                <a:latin typeface="+mn-lt"/>
              </a:rPr>
              <a:t> </a:t>
            </a:r>
            <a:r>
              <a:rPr lang="en-US" sz="2400" i="1" dirty="0" err="1">
                <a:latin typeface="+mn-lt"/>
              </a:rPr>
              <a:t>dạng</a:t>
            </a:r>
            <a:r>
              <a:rPr lang="en-US" sz="2400" i="1" dirty="0">
                <a:latin typeface="+mn-lt"/>
              </a:rPr>
              <a:t> </a:t>
            </a:r>
            <a:r>
              <a:rPr lang="en-US" sz="2400" i="1" dirty="0" err="1">
                <a:latin typeface="+mn-lt"/>
              </a:rPr>
              <a:t>nguồn</a:t>
            </a:r>
            <a:r>
              <a:rPr lang="en-US" sz="2400" i="1" dirty="0">
                <a:latin typeface="+mn-lt"/>
              </a:rPr>
              <a:t> </a:t>
            </a:r>
            <a:r>
              <a:rPr lang="en-US" sz="2400" i="1" dirty="0" err="1">
                <a:latin typeface="+mn-lt"/>
              </a:rPr>
              <a:t>khí</a:t>
            </a:r>
            <a:r>
              <a:rPr lang="en-US" sz="2400" i="1" dirty="0">
                <a:latin typeface="+mn-lt"/>
              </a:rPr>
              <a:t> </a:t>
            </a:r>
            <a:r>
              <a:rPr lang="en-US" sz="2400" i="1" dirty="0" err="1">
                <a:latin typeface="+mn-lt"/>
              </a:rPr>
              <a:t>độc</a:t>
            </a:r>
            <a:r>
              <a:rPr lang="en-US" sz="2400" i="1" dirty="0">
                <a:latin typeface="+mn-lt"/>
              </a:rPr>
              <a:t> </a:t>
            </a:r>
            <a:r>
              <a:rPr lang="en-US" sz="2400" i="1" dirty="0" err="1">
                <a:latin typeface="+mn-lt"/>
              </a:rPr>
              <a:t>hại</a:t>
            </a:r>
            <a:r>
              <a:rPr lang="en-US" sz="2400" i="1" dirty="0">
                <a:latin typeface="+mn-lt"/>
              </a:rPr>
              <a:t> </a:t>
            </a:r>
            <a:r>
              <a:rPr lang="en-US" sz="2400" i="1" dirty="0" err="1">
                <a:latin typeface="+mn-lt"/>
              </a:rPr>
              <a:t>trong</a:t>
            </a:r>
            <a:r>
              <a:rPr lang="en-US" sz="2400" i="1" dirty="0">
                <a:latin typeface="+mn-lt"/>
              </a:rPr>
              <a:t> </a:t>
            </a:r>
            <a:r>
              <a:rPr lang="en-US" sz="2400" i="1" dirty="0" err="1">
                <a:latin typeface="+mn-lt"/>
              </a:rPr>
              <a:t>nhà</a:t>
            </a:r>
            <a:endParaRPr lang="en-US" sz="2400" i="1" dirty="0">
              <a:latin typeface="+mn-lt"/>
            </a:endParaRPr>
          </a:p>
        </p:txBody>
      </p:sp>
    </p:spTree>
    <p:extLst>
      <p:ext uri="{BB962C8B-B14F-4D97-AF65-F5344CB8AC3E}">
        <p14:creationId xmlns:p14="http://schemas.microsoft.com/office/powerpoint/2010/main" val="1458116903"/>
      </p:ext>
    </p:extLst>
  </p:cSld>
  <p:clrMapOvr>
    <a:masterClrMapping/>
  </p:clrMapOvr>
  <p:transition spd="slow">
    <p:wipe dir="d"/>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D6941D0-D074-43AE-8875-C4BDC98ADB7F}"/>
              </a:ext>
            </a:extLst>
          </p:cNvPr>
          <p:cNvSpPr>
            <a:spLocks noGrp="1"/>
          </p:cNvSpPr>
          <p:nvPr>
            <p:ph type="title"/>
          </p:nvPr>
        </p:nvSpPr>
        <p:spPr>
          <a:xfrm>
            <a:off x="4508311" y="2682775"/>
            <a:ext cx="7391400" cy="1492449"/>
          </a:xfrm>
        </p:spPr>
        <p:txBody>
          <a:bodyPr/>
          <a:lstStyle/>
          <a:p>
            <a:pPr algn="ctr"/>
            <a:r>
              <a:rPr lang="en-US" sz="5000" dirty="0"/>
              <a:t>III. THIẾT KẾ HỆ THỐNG</a:t>
            </a:r>
            <a:br>
              <a:rPr lang="en-US" sz="5000" dirty="0"/>
            </a:br>
            <a:r>
              <a:rPr lang="en-US" sz="5000" dirty="0"/>
              <a:t>MŨI ĐIỆN TỬ</a:t>
            </a:r>
          </a:p>
        </p:txBody>
      </p:sp>
      <p:sp>
        <p:nvSpPr>
          <p:cNvPr id="4" name="Slide Number Placeholder 3">
            <a:extLst>
              <a:ext uri="{FF2B5EF4-FFF2-40B4-BE49-F238E27FC236}">
                <a16:creationId xmlns:a16="http://schemas.microsoft.com/office/drawing/2014/main" id="{BD91CA00-8B5A-4B5F-AE21-CF0691D64D53}"/>
              </a:ext>
            </a:extLst>
          </p:cNvPr>
          <p:cNvSpPr>
            <a:spLocks noGrp="1"/>
          </p:cNvSpPr>
          <p:nvPr>
            <p:ph type="sldNum" sz="quarter" idx="12"/>
          </p:nvPr>
        </p:nvSpPr>
        <p:spPr/>
        <p:txBody>
          <a:bodyPr/>
          <a:lstStyle/>
          <a:p>
            <a:fld id="{9EA0BE3B-158A-4EDF-80DC-E394A0D1600F}" type="slidenum">
              <a:rPr lang="en-US" smtClean="0"/>
              <a:pPr/>
              <a:t>12</a:t>
            </a:fld>
            <a:endParaRPr lang="en-US"/>
          </a:p>
        </p:txBody>
      </p:sp>
    </p:spTree>
    <p:extLst>
      <p:ext uri="{BB962C8B-B14F-4D97-AF65-F5344CB8AC3E}">
        <p14:creationId xmlns:p14="http://schemas.microsoft.com/office/powerpoint/2010/main" val="3862507902"/>
      </p:ext>
    </p:extLst>
  </p:cSld>
  <p:clrMapOvr>
    <a:masterClrMapping/>
  </p:clrMapOvr>
  <p:transition spd="slow">
    <p:wipe dir="d"/>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5D019-96A4-4D1E-AFB5-09D65C86E12D}"/>
              </a:ext>
            </a:extLst>
          </p:cNvPr>
          <p:cNvSpPr>
            <a:spLocks noGrp="1"/>
          </p:cNvSpPr>
          <p:nvPr>
            <p:ph type="title"/>
          </p:nvPr>
        </p:nvSpPr>
        <p:spPr/>
        <p:txBody>
          <a:bodyPr/>
          <a:lstStyle/>
          <a:p>
            <a:r>
              <a:rPr lang="en-US" dirty="0"/>
              <a:t>SƠ ĐỒ KHỐI</a:t>
            </a:r>
          </a:p>
        </p:txBody>
      </p:sp>
      <p:sp>
        <p:nvSpPr>
          <p:cNvPr id="6" name="Slide Number Placeholder 5">
            <a:extLst>
              <a:ext uri="{FF2B5EF4-FFF2-40B4-BE49-F238E27FC236}">
                <a16:creationId xmlns:a16="http://schemas.microsoft.com/office/drawing/2014/main" id="{11E4677A-4F02-4478-B9B8-685D0B6264D3}"/>
              </a:ext>
            </a:extLst>
          </p:cNvPr>
          <p:cNvSpPr>
            <a:spLocks noGrp="1"/>
          </p:cNvSpPr>
          <p:nvPr>
            <p:ph type="sldNum" sz="quarter" idx="12"/>
          </p:nvPr>
        </p:nvSpPr>
        <p:spPr/>
        <p:txBody>
          <a:bodyPr/>
          <a:lstStyle/>
          <a:p>
            <a:fld id="{9EA0BE3B-158A-4EDF-80DC-E394A0D1600F}" type="slidenum">
              <a:rPr lang="en-US" smtClean="0"/>
              <a:pPr/>
              <a:t>13</a:t>
            </a:fld>
            <a:endParaRPr lang="en-US"/>
          </a:p>
        </p:txBody>
      </p:sp>
      <p:pic>
        <p:nvPicPr>
          <p:cNvPr id="8" name="Picture 7">
            <a:extLst>
              <a:ext uri="{FF2B5EF4-FFF2-40B4-BE49-F238E27FC236}">
                <a16:creationId xmlns:a16="http://schemas.microsoft.com/office/drawing/2014/main" id="{2BA4E57F-02D5-956C-C848-CEECCE26CD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49357" y="814623"/>
            <a:ext cx="6693285" cy="5539270"/>
          </a:xfrm>
          <a:prstGeom prst="rect">
            <a:avLst/>
          </a:prstGeom>
        </p:spPr>
      </p:pic>
      <p:sp>
        <p:nvSpPr>
          <p:cNvPr id="4" name="Rectangle: Rounded Corners 3">
            <a:extLst>
              <a:ext uri="{FF2B5EF4-FFF2-40B4-BE49-F238E27FC236}">
                <a16:creationId xmlns:a16="http://schemas.microsoft.com/office/drawing/2014/main" id="{498962AB-B119-7324-ED58-065703AB7666}"/>
              </a:ext>
            </a:extLst>
          </p:cNvPr>
          <p:cNvSpPr/>
          <p:nvPr/>
        </p:nvSpPr>
        <p:spPr>
          <a:xfrm>
            <a:off x="6146800" y="1221105"/>
            <a:ext cx="1466850" cy="4288790"/>
          </a:xfrm>
          <a:prstGeom prst="roundRect">
            <a:avLst>
              <a:gd name="adj" fmla="val 6824"/>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CA1C57A0-8C00-B7E9-313A-E75D6F5D696C}"/>
              </a:ext>
            </a:extLst>
          </p:cNvPr>
          <p:cNvSpPr/>
          <p:nvPr/>
        </p:nvSpPr>
        <p:spPr>
          <a:xfrm>
            <a:off x="7868207" y="1892300"/>
            <a:ext cx="1288304" cy="2895600"/>
          </a:xfrm>
          <a:prstGeom prst="roundRect">
            <a:avLst>
              <a:gd name="adj" fmla="val 8449"/>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6F7AC664-C7DE-8E62-B1D6-FA554238B1AA}"/>
              </a:ext>
            </a:extLst>
          </p:cNvPr>
          <p:cNvSpPr/>
          <p:nvPr/>
        </p:nvSpPr>
        <p:spPr>
          <a:xfrm>
            <a:off x="4595472" y="1892300"/>
            <a:ext cx="1288304" cy="2895600"/>
          </a:xfrm>
          <a:prstGeom prst="roundRect">
            <a:avLst>
              <a:gd name="adj" fmla="val 9196"/>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80333832"/>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4"/>
                                        </p:tgtEl>
                                      </p:cBhvr>
                                    </p:animEffect>
                                    <p:set>
                                      <p:cBhvr>
                                        <p:cTn id="12" dur="1" fill="hold">
                                          <p:stCondLst>
                                            <p:cond delay="499"/>
                                          </p:stCondLst>
                                        </p:cTn>
                                        <p:tgtEl>
                                          <p:spTgt spid="4"/>
                                        </p:tgtEl>
                                        <p:attrNameLst>
                                          <p:attrName>style.visibility</p:attrName>
                                        </p:attrNameLst>
                                      </p:cBhvr>
                                      <p:to>
                                        <p:strVal val="hidden"/>
                                      </p:to>
                                    </p:se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childTnLst>
                          </p:cTn>
                        </p:par>
                        <p:par>
                          <p:cTn id="17" fill="hold">
                            <p:stCondLst>
                              <p:cond delay="1000"/>
                            </p:stCondLst>
                            <p:childTnLst>
                              <p:par>
                                <p:cTn id="18" presetID="10" presetClass="entr" presetSubtype="0" fill="hold" grpId="0" nodeType="after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xit" presetSubtype="0" fill="hold" grpId="1" nodeType="clickEffect">
                                  <p:stCondLst>
                                    <p:cond delay="0"/>
                                  </p:stCondLst>
                                  <p:childTnLst>
                                    <p:animEffect transition="out" filter="fade">
                                      <p:cBhvr>
                                        <p:cTn id="24" dur="500"/>
                                        <p:tgtEl>
                                          <p:spTgt spid="10"/>
                                        </p:tgtEl>
                                      </p:cBhvr>
                                    </p:animEffect>
                                    <p:set>
                                      <p:cBhvr>
                                        <p:cTn id="25" dur="1" fill="hold">
                                          <p:stCondLst>
                                            <p:cond delay="499"/>
                                          </p:stCondLst>
                                        </p:cTn>
                                        <p:tgtEl>
                                          <p:spTgt spid="10"/>
                                        </p:tgtEl>
                                        <p:attrNameLst>
                                          <p:attrName>style.visibility</p:attrName>
                                        </p:attrNameLst>
                                      </p:cBhvr>
                                      <p:to>
                                        <p:strVal val="hidden"/>
                                      </p:to>
                                    </p:set>
                                  </p:childTnLst>
                                </p:cTn>
                              </p:par>
                              <p:par>
                                <p:cTn id="26" presetID="10" presetClass="exit" presetSubtype="0" fill="hold" grpId="1" nodeType="withEffect">
                                  <p:stCondLst>
                                    <p:cond delay="0"/>
                                  </p:stCondLst>
                                  <p:childTnLst>
                                    <p:animEffect transition="out" filter="fade">
                                      <p:cBhvr>
                                        <p:cTn id="27" dur="500"/>
                                        <p:tgtEl>
                                          <p:spTgt spid="9"/>
                                        </p:tgtEl>
                                      </p:cBhvr>
                                    </p:animEffect>
                                    <p:set>
                                      <p:cBhvr>
                                        <p:cTn id="28"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9" grpId="0" animBg="1"/>
      <p:bldP spid="9" grpId="1" animBg="1"/>
      <p:bldP spid="10" grpId="0" animBg="1"/>
      <p:bldP spid="10" grpId="1"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5D019-96A4-4D1E-AFB5-09D65C86E12D}"/>
              </a:ext>
            </a:extLst>
          </p:cNvPr>
          <p:cNvSpPr>
            <a:spLocks noGrp="1"/>
          </p:cNvSpPr>
          <p:nvPr>
            <p:ph type="title"/>
          </p:nvPr>
        </p:nvSpPr>
        <p:spPr/>
        <p:txBody>
          <a:bodyPr/>
          <a:lstStyle/>
          <a:p>
            <a:r>
              <a:rPr lang="en-US" dirty="0"/>
              <a:t>KIẾN TRÚC HỆ THỐNG</a:t>
            </a:r>
          </a:p>
        </p:txBody>
      </p:sp>
      <p:sp>
        <p:nvSpPr>
          <p:cNvPr id="3" name="Text Placeholder 2">
            <a:extLst>
              <a:ext uri="{FF2B5EF4-FFF2-40B4-BE49-F238E27FC236}">
                <a16:creationId xmlns:a16="http://schemas.microsoft.com/office/drawing/2014/main" id="{A5726603-7893-4AE0-9532-68058044B69D}"/>
              </a:ext>
            </a:extLst>
          </p:cNvPr>
          <p:cNvSpPr>
            <a:spLocks noGrp="1"/>
          </p:cNvSpPr>
          <p:nvPr>
            <p:ph type="body" sz="quarter" idx="13"/>
          </p:nvPr>
        </p:nvSpPr>
        <p:spPr>
          <a:xfrm>
            <a:off x="337540" y="1032510"/>
            <a:ext cx="6121408" cy="4938713"/>
          </a:xfrm>
        </p:spPr>
        <p:txBody>
          <a:bodyPr/>
          <a:lstStyle/>
          <a:p>
            <a:pPr marL="0" indent="0">
              <a:buNone/>
            </a:pPr>
            <a:endParaRPr lang="en-US" dirty="0"/>
          </a:p>
          <a:p>
            <a:pPr marL="0" indent="0">
              <a:buNone/>
            </a:pPr>
            <a:endParaRPr lang="en-US" dirty="0"/>
          </a:p>
        </p:txBody>
      </p:sp>
      <p:sp>
        <p:nvSpPr>
          <p:cNvPr id="6" name="Slide Number Placeholder 5">
            <a:extLst>
              <a:ext uri="{FF2B5EF4-FFF2-40B4-BE49-F238E27FC236}">
                <a16:creationId xmlns:a16="http://schemas.microsoft.com/office/drawing/2014/main" id="{11E4677A-4F02-4478-B9B8-685D0B6264D3}"/>
              </a:ext>
            </a:extLst>
          </p:cNvPr>
          <p:cNvSpPr>
            <a:spLocks noGrp="1"/>
          </p:cNvSpPr>
          <p:nvPr>
            <p:ph type="sldNum" sz="quarter" idx="12"/>
          </p:nvPr>
        </p:nvSpPr>
        <p:spPr/>
        <p:txBody>
          <a:bodyPr/>
          <a:lstStyle/>
          <a:p>
            <a:fld id="{9EA0BE3B-158A-4EDF-80DC-E394A0D1600F}" type="slidenum">
              <a:rPr lang="en-US" smtClean="0"/>
              <a:pPr/>
              <a:t>14</a:t>
            </a:fld>
            <a:endParaRPr lang="en-US"/>
          </a:p>
        </p:txBody>
      </p:sp>
      <p:pic>
        <p:nvPicPr>
          <p:cNvPr id="7" name="Picture 6">
            <a:extLst>
              <a:ext uri="{FF2B5EF4-FFF2-40B4-BE49-F238E27FC236}">
                <a16:creationId xmlns:a16="http://schemas.microsoft.com/office/drawing/2014/main" id="{99C67CA6-6DE6-8A26-A09E-BD0DFFD23E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98244" y="846137"/>
            <a:ext cx="5394317" cy="5512049"/>
          </a:xfrm>
          <a:prstGeom prst="rect">
            <a:avLst/>
          </a:prstGeom>
        </p:spPr>
      </p:pic>
      <p:sp>
        <p:nvSpPr>
          <p:cNvPr id="4" name="Rectangle: Rounded Corners 3">
            <a:extLst>
              <a:ext uri="{FF2B5EF4-FFF2-40B4-BE49-F238E27FC236}">
                <a16:creationId xmlns:a16="http://schemas.microsoft.com/office/drawing/2014/main" id="{6BC8102D-BFF6-9D0D-1E47-4A61D43AAAC9}"/>
              </a:ext>
            </a:extLst>
          </p:cNvPr>
          <p:cNvSpPr/>
          <p:nvPr/>
        </p:nvSpPr>
        <p:spPr>
          <a:xfrm>
            <a:off x="3206428" y="4586771"/>
            <a:ext cx="5777948" cy="1269199"/>
          </a:xfrm>
          <a:prstGeom prst="roundRect">
            <a:avLst>
              <a:gd name="adj" fmla="val 12117"/>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D1A43A42-8EC0-C597-551D-455D731E2247}"/>
              </a:ext>
            </a:extLst>
          </p:cNvPr>
          <p:cNvSpPr txBox="1"/>
          <p:nvPr/>
        </p:nvSpPr>
        <p:spPr>
          <a:xfrm>
            <a:off x="6328833" y="2421088"/>
            <a:ext cx="891117" cy="430887"/>
          </a:xfrm>
          <a:prstGeom prst="rect">
            <a:avLst/>
          </a:prstGeom>
          <a:noFill/>
        </p:spPr>
        <p:txBody>
          <a:bodyPr wrap="square" rtlCol="0">
            <a:spAutoFit/>
          </a:bodyPr>
          <a:lstStyle/>
          <a:p>
            <a:r>
              <a:rPr lang="en-US" sz="1050" dirty="0"/>
              <a:t>TensorFlow </a:t>
            </a:r>
            <a:r>
              <a:rPr lang="en-US" sz="1050" dirty="0">
                <a:solidFill>
                  <a:schemeClr val="accent2"/>
                </a:solidFill>
              </a:rPr>
              <a:t>Lite</a:t>
            </a:r>
          </a:p>
        </p:txBody>
      </p:sp>
      <p:sp>
        <p:nvSpPr>
          <p:cNvPr id="8" name="Rectangle: Rounded Corners 7">
            <a:extLst>
              <a:ext uri="{FF2B5EF4-FFF2-40B4-BE49-F238E27FC236}">
                <a16:creationId xmlns:a16="http://schemas.microsoft.com/office/drawing/2014/main" id="{7E8FAF3B-DA35-41F9-D6DE-823050FF2290}"/>
              </a:ext>
            </a:extLst>
          </p:cNvPr>
          <p:cNvSpPr/>
          <p:nvPr/>
        </p:nvSpPr>
        <p:spPr>
          <a:xfrm>
            <a:off x="3206428" y="1651000"/>
            <a:ext cx="3516105" cy="2870200"/>
          </a:xfrm>
          <a:prstGeom prst="roundRect">
            <a:avLst>
              <a:gd name="adj" fmla="val 5936"/>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A75BF040-DBC7-C3B3-ABB1-23EB95EA3E95}"/>
              </a:ext>
            </a:extLst>
          </p:cNvPr>
          <p:cNvSpPr/>
          <p:nvPr/>
        </p:nvSpPr>
        <p:spPr>
          <a:xfrm>
            <a:off x="6722533" y="886777"/>
            <a:ext cx="2261844" cy="3634423"/>
          </a:xfrm>
          <a:prstGeom prst="roundRect">
            <a:avLst>
              <a:gd name="adj" fmla="val 5603"/>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07071487"/>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4"/>
                                        </p:tgtEl>
                                      </p:cBhvr>
                                    </p:animEffect>
                                    <p:set>
                                      <p:cBhvr>
                                        <p:cTn id="12" dur="1" fill="hold">
                                          <p:stCondLst>
                                            <p:cond delay="499"/>
                                          </p:stCondLst>
                                        </p:cTn>
                                        <p:tgtEl>
                                          <p:spTgt spid="4"/>
                                        </p:tgtEl>
                                        <p:attrNameLst>
                                          <p:attrName>style.visibility</p:attrName>
                                        </p:attrNameLst>
                                      </p:cBhvr>
                                      <p:to>
                                        <p:strVal val="hidden"/>
                                      </p:to>
                                    </p:se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grpId="1" nodeType="clickEffect">
                                  <p:stCondLst>
                                    <p:cond delay="0"/>
                                  </p:stCondLst>
                                  <p:childTnLst>
                                    <p:animEffect transition="out" filter="fade">
                                      <p:cBhvr>
                                        <p:cTn id="20" dur="500"/>
                                        <p:tgtEl>
                                          <p:spTgt spid="8"/>
                                        </p:tgtEl>
                                      </p:cBhvr>
                                    </p:animEffect>
                                    <p:set>
                                      <p:cBhvr>
                                        <p:cTn id="21" dur="1" fill="hold">
                                          <p:stCondLst>
                                            <p:cond delay="499"/>
                                          </p:stCondLst>
                                        </p:cTn>
                                        <p:tgtEl>
                                          <p:spTgt spid="8"/>
                                        </p:tgtEl>
                                        <p:attrNameLst>
                                          <p:attrName>style.visibility</p:attrName>
                                        </p:attrNameLst>
                                      </p:cBhvr>
                                      <p:to>
                                        <p:strVal val="hidden"/>
                                      </p:to>
                                    </p:se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xit" presetSubtype="0" fill="hold" grpId="1" nodeType="clickEffect">
                                  <p:stCondLst>
                                    <p:cond delay="0"/>
                                  </p:stCondLst>
                                  <p:childTnLst>
                                    <p:animEffect transition="out" filter="fade">
                                      <p:cBhvr>
                                        <p:cTn id="29" dur="500"/>
                                        <p:tgtEl>
                                          <p:spTgt spid="9"/>
                                        </p:tgtEl>
                                      </p:cBhvr>
                                    </p:animEffect>
                                    <p:set>
                                      <p:cBhvr>
                                        <p:cTn id="30"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8" grpId="0" animBg="1"/>
      <p:bldP spid="8" grpId="1" animBg="1"/>
      <p:bldP spid="9" grpId="0" animBg="1"/>
      <p:bldP spid="9" grpId="1"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5D019-96A4-4D1E-AFB5-09D65C86E12D}"/>
              </a:ext>
            </a:extLst>
          </p:cNvPr>
          <p:cNvSpPr>
            <a:spLocks noGrp="1"/>
          </p:cNvSpPr>
          <p:nvPr>
            <p:ph type="title"/>
          </p:nvPr>
        </p:nvSpPr>
        <p:spPr/>
        <p:txBody>
          <a:bodyPr/>
          <a:lstStyle/>
          <a:p>
            <a:r>
              <a:rPr lang="en-US" dirty="0"/>
              <a:t>QUÁ TRÌNH THIẾT KẾ</a:t>
            </a:r>
          </a:p>
        </p:txBody>
      </p:sp>
      <p:sp>
        <p:nvSpPr>
          <p:cNvPr id="3" name="Text Placeholder 2">
            <a:extLst>
              <a:ext uri="{FF2B5EF4-FFF2-40B4-BE49-F238E27FC236}">
                <a16:creationId xmlns:a16="http://schemas.microsoft.com/office/drawing/2014/main" id="{A5726603-7893-4AE0-9532-68058044B69D}"/>
              </a:ext>
            </a:extLst>
          </p:cNvPr>
          <p:cNvSpPr>
            <a:spLocks noGrp="1"/>
          </p:cNvSpPr>
          <p:nvPr>
            <p:ph type="body" sz="quarter" idx="13"/>
          </p:nvPr>
        </p:nvSpPr>
        <p:spPr>
          <a:xfrm>
            <a:off x="337540" y="1032510"/>
            <a:ext cx="6121408" cy="4938713"/>
          </a:xfrm>
        </p:spPr>
        <p:txBody>
          <a:bodyPr/>
          <a:lstStyle/>
          <a:p>
            <a:pPr marL="0" indent="0">
              <a:buNone/>
            </a:pPr>
            <a:endParaRPr lang="en-US" dirty="0"/>
          </a:p>
          <a:p>
            <a:pPr marL="0" indent="0">
              <a:buNone/>
            </a:pPr>
            <a:endParaRPr lang="en-US" dirty="0"/>
          </a:p>
        </p:txBody>
      </p:sp>
      <p:sp>
        <p:nvSpPr>
          <p:cNvPr id="6" name="Slide Number Placeholder 5">
            <a:extLst>
              <a:ext uri="{FF2B5EF4-FFF2-40B4-BE49-F238E27FC236}">
                <a16:creationId xmlns:a16="http://schemas.microsoft.com/office/drawing/2014/main" id="{11E4677A-4F02-4478-B9B8-685D0B6264D3}"/>
              </a:ext>
            </a:extLst>
          </p:cNvPr>
          <p:cNvSpPr>
            <a:spLocks noGrp="1"/>
          </p:cNvSpPr>
          <p:nvPr>
            <p:ph type="sldNum" sz="quarter" idx="12"/>
          </p:nvPr>
        </p:nvSpPr>
        <p:spPr/>
        <p:txBody>
          <a:bodyPr/>
          <a:lstStyle/>
          <a:p>
            <a:fld id="{9EA0BE3B-158A-4EDF-80DC-E394A0D1600F}" type="slidenum">
              <a:rPr lang="en-US" smtClean="0"/>
              <a:pPr/>
              <a:t>15</a:t>
            </a:fld>
            <a:endParaRPr lang="en-US"/>
          </a:p>
        </p:txBody>
      </p:sp>
      <p:pic>
        <p:nvPicPr>
          <p:cNvPr id="7" name="Picture 6">
            <a:extLst>
              <a:ext uri="{FF2B5EF4-FFF2-40B4-BE49-F238E27FC236}">
                <a16:creationId xmlns:a16="http://schemas.microsoft.com/office/drawing/2014/main" id="{99C67CA6-6DE6-8A26-A09E-BD0DFFD23E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98244" y="846137"/>
            <a:ext cx="5394317" cy="5512049"/>
          </a:xfrm>
          <a:prstGeom prst="rect">
            <a:avLst/>
          </a:prstGeom>
        </p:spPr>
      </p:pic>
      <p:sp>
        <p:nvSpPr>
          <p:cNvPr id="5" name="TextBox 4">
            <a:extLst>
              <a:ext uri="{FF2B5EF4-FFF2-40B4-BE49-F238E27FC236}">
                <a16:creationId xmlns:a16="http://schemas.microsoft.com/office/drawing/2014/main" id="{D1A43A42-8EC0-C597-551D-455D731E2247}"/>
              </a:ext>
            </a:extLst>
          </p:cNvPr>
          <p:cNvSpPr txBox="1"/>
          <p:nvPr/>
        </p:nvSpPr>
        <p:spPr>
          <a:xfrm>
            <a:off x="6328833" y="2421088"/>
            <a:ext cx="891117" cy="430887"/>
          </a:xfrm>
          <a:prstGeom prst="rect">
            <a:avLst/>
          </a:prstGeom>
          <a:noFill/>
        </p:spPr>
        <p:txBody>
          <a:bodyPr wrap="square" rtlCol="0">
            <a:spAutoFit/>
          </a:bodyPr>
          <a:lstStyle/>
          <a:p>
            <a:r>
              <a:rPr lang="en-US" sz="1050" dirty="0"/>
              <a:t>TensorFlow </a:t>
            </a:r>
            <a:r>
              <a:rPr lang="en-US" sz="1050" dirty="0">
                <a:solidFill>
                  <a:schemeClr val="accent2"/>
                </a:solidFill>
              </a:rPr>
              <a:t>Lite</a:t>
            </a:r>
          </a:p>
        </p:txBody>
      </p:sp>
      <p:sp>
        <p:nvSpPr>
          <p:cNvPr id="11" name="Freeform: Shape 10">
            <a:extLst>
              <a:ext uri="{FF2B5EF4-FFF2-40B4-BE49-F238E27FC236}">
                <a16:creationId xmlns:a16="http://schemas.microsoft.com/office/drawing/2014/main" id="{D66D3BE9-D60E-2925-8BC9-50DCBF5E021A}"/>
              </a:ext>
            </a:extLst>
          </p:cNvPr>
          <p:cNvSpPr/>
          <p:nvPr/>
        </p:nvSpPr>
        <p:spPr>
          <a:xfrm>
            <a:off x="3191933" y="1634067"/>
            <a:ext cx="5799667" cy="4224866"/>
          </a:xfrm>
          <a:custGeom>
            <a:avLst/>
            <a:gdLst>
              <a:gd name="connsiteX0" fmla="*/ 0 w 5799667"/>
              <a:gd name="connsiteY0" fmla="*/ 16933 h 4224866"/>
              <a:gd name="connsiteX1" fmla="*/ 16934 w 5799667"/>
              <a:gd name="connsiteY1" fmla="*/ 4224866 h 4224866"/>
              <a:gd name="connsiteX2" fmla="*/ 5791200 w 5799667"/>
              <a:gd name="connsiteY2" fmla="*/ 4207933 h 4224866"/>
              <a:gd name="connsiteX3" fmla="*/ 5799667 w 5799667"/>
              <a:gd name="connsiteY3" fmla="*/ 2954866 h 4224866"/>
              <a:gd name="connsiteX4" fmla="*/ 3539067 w 5799667"/>
              <a:gd name="connsiteY4" fmla="*/ 2937933 h 4224866"/>
              <a:gd name="connsiteX5" fmla="*/ 3530600 w 5799667"/>
              <a:gd name="connsiteY5" fmla="*/ 0 h 4224866"/>
              <a:gd name="connsiteX6" fmla="*/ 0 w 5799667"/>
              <a:gd name="connsiteY6" fmla="*/ 16933 h 4224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99667" h="4224866">
                <a:moveTo>
                  <a:pt x="0" y="16933"/>
                </a:moveTo>
                <a:cubicBezTo>
                  <a:pt x="5645" y="1419577"/>
                  <a:pt x="11289" y="2822222"/>
                  <a:pt x="16934" y="4224866"/>
                </a:cubicBezTo>
                <a:lnTo>
                  <a:pt x="5791200" y="4207933"/>
                </a:lnTo>
                <a:cubicBezTo>
                  <a:pt x="5794022" y="3790244"/>
                  <a:pt x="5796845" y="3372555"/>
                  <a:pt x="5799667" y="2954866"/>
                </a:cubicBezTo>
                <a:lnTo>
                  <a:pt x="3539067" y="2937933"/>
                </a:lnTo>
                <a:cubicBezTo>
                  <a:pt x="3536245" y="1958622"/>
                  <a:pt x="3533422" y="979311"/>
                  <a:pt x="3530600" y="0"/>
                </a:cubicBezTo>
                <a:lnTo>
                  <a:pt x="0" y="16933"/>
                </a:lnTo>
                <a:close/>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95F32B4C-2EA5-5034-2347-266AC930F750}"/>
              </a:ext>
            </a:extLst>
          </p:cNvPr>
          <p:cNvSpPr/>
          <p:nvPr/>
        </p:nvSpPr>
        <p:spPr>
          <a:xfrm>
            <a:off x="3191933" y="880533"/>
            <a:ext cx="5799667" cy="4969934"/>
          </a:xfrm>
          <a:custGeom>
            <a:avLst/>
            <a:gdLst>
              <a:gd name="connsiteX0" fmla="*/ 5799667 w 5799667"/>
              <a:gd name="connsiteY0" fmla="*/ 8467 h 4969934"/>
              <a:gd name="connsiteX1" fmla="*/ 5799667 w 5799667"/>
              <a:gd name="connsiteY1" fmla="*/ 4969934 h 4969934"/>
              <a:gd name="connsiteX2" fmla="*/ 8467 w 5799667"/>
              <a:gd name="connsiteY2" fmla="*/ 4961467 h 4969934"/>
              <a:gd name="connsiteX3" fmla="*/ 0 w 5799667"/>
              <a:gd name="connsiteY3" fmla="*/ 3708400 h 4969934"/>
              <a:gd name="connsiteX4" fmla="*/ 3547534 w 5799667"/>
              <a:gd name="connsiteY4" fmla="*/ 3699934 h 4969934"/>
              <a:gd name="connsiteX5" fmla="*/ 3530600 w 5799667"/>
              <a:gd name="connsiteY5" fmla="*/ 0 h 4969934"/>
              <a:gd name="connsiteX6" fmla="*/ 5799667 w 5799667"/>
              <a:gd name="connsiteY6" fmla="*/ 8467 h 4969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99667" h="4969934">
                <a:moveTo>
                  <a:pt x="5799667" y="8467"/>
                </a:moveTo>
                <a:lnTo>
                  <a:pt x="5799667" y="4969934"/>
                </a:lnTo>
                <a:lnTo>
                  <a:pt x="8467" y="4961467"/>
                </a:lnTo>
                <a:cubicBezTo>
                  <a:pt x="5645" y="4543778"/>
                  <a:pt x="2822" y="4126089"/>
                  <a:pt x="0" y="3708400"/>
                </a:cubicBezTo>
                <a:lnTo>
                  <a:pt x="3547534" y="3699934"/>
                </a:lnTo>
                <a:cubicBezTo>
                  <a:pt x="3541889" y="2466623"/>
                  <a:pt x="3536245" y="1233311"/>
                  <a:pt x="3530600" y="0"/>
                </a:cubicBezTo>
                <a:lnTo>
                  <a:pt x="5799667" y="8467"/>
                </a:lnTo>
                <a:close/>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51221402"/>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11"/>
                                        </p:tgtEl>
                                        <p:attrNameLst>
                                          <p:attrName>style.visibility</p:attrName>
                                        </p:attrNameLst>
                                      </p:cBhvr>
                                      <p:to>
                                        <p:strVal val="hidden"/>
                                      </p:to>
                                    </p:set>
                                  </p:childTnLst>
                                </p:cTn>
                              </p:par>
                            </p:childTnLst>
                          </p:cTn>
                        </p:par>
                        <p:par>
                          <p:cTn id="11" fill="hold">
                            <p:stCondLst>
                              <p:cond delay="0"/>
                            </p:stCondLst>
                            <p:childTnLst>
                              <p:par>
                                <p:cTn id="12" presetID="10" presetClass="entr" presetSubtype="0" fill="hold" grpId="0" nodeType="after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2"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5D019-96A4-4D1E-AFB5-09D65C86E12D}"/>
              </a:ext>
            </a:extLst>
          </p:cNvPr>
          <p:cNvSpPr>
            <a:spLocks noGrp="1"/>
          </p:cNvSpPr>
          <p:nvPr>
            <p:ph type="title"/>
          </p:nvPr>
        </p:nvSpPr>
        <p:spPr/>
        <p:txBody>
          <a:bodyPr/>
          <a:lstStyle/>
          <a:p>
            <a:r>
              <a:rPr lang="en-US" dirty="0"/>
              <a:t>XÂY DỰNG MÔ HÌNH</a:t>
            </a:r>
          </a:p>
        </p:txBody>
      </p:sp>
      <p:sp>
        <p:nvSpPr>
          <p:cNvPr id="3" name="Text Placeholder 2">
            <a:extLst>
              <a:ext uri="{FF2B5EF4-FFF2-40B4-BE49-F238E27FC236}">
                <a16:creationId xmlns:a16="http://schemas.microsoft.com/office/drawing/2014/main" id="{A5726603-7893-4AE0-9532-68058044B69D}"/>
              </a:ext>
            </a:extLst>
          </p:cNvPr>
          <p:cNvSpPr>
            <a:spLocks noGrp="1"/>
          </p:cNvSpPr>
          <p:nvPr>
            <p:ph type="body" sz="quarter" idx="13"/>
          </p:nvPr>
        </p:nvSpPr>
        <p:spPr>
          <a:xfrm>
            <a:off x="337540" y="1032510"/>
            <a:ext cx="6121408" cy="4938713"/>
          </a:xfrm>
        </p:spPr>
        <p:txBody>
          <a:bodyPr/>
          <a:lstStyle/>
          <a:p>
            <a:pPr marL="0" indent="0">
              <a:buNone/>
            </a:pPr>
            <a:endParaRPr lang="en-US" dirty="0"/>
          </a:p>
          <a:p>
            <a:pPr marL="0" indent="0">
              <a:buNone/>
            </a:pPr>
            <a:endParaRPr lang="en-US" dirty="0"/>
          </a:p>
        </p:txBody>
      </p:sp>
      <p:sp>
        <p:nvSpPr>
          <p:cNvPr id="6" name="Slide Number Placeholder 5">
            <a:extLst>
              <a:ext uri="{FF2B5EF4-FFF2-40B4-BE49-F238E27FC236}">
                <a16:creationId xmlns:a16="http://schemas.microsoft.com/office/drawing/2014/main" id="{11E4677A-4F02-4478-B9B8-685D0B6264D3}"/>
              </a:ext>
            </a:extLst>
          </p:cNvPr>
          <p:cNvSpPr>
            <a:spLocks noGrp="1"/>
          </p:cNvSpPr>
          <p:nvPr>
            <p:ph type="sldNum" sz="quarter" idx="12"/>
          </p:nvPr>
        </p:nvSpPr>
        <p:spPr/>
        <p:txBody>
          <a:bodyPr/>
          <a:lstStyle/>
          <a:p>
            <a:fld id="{9EA0BE3B-158A-4EDF-80DC-E394A0D1600F}" type="slidenum">
              <a:rPr lang="en-US" smtClean="0"/>
              <a:pPr/>
              <a:t>16</a:t>
            </a:fld>
            <a:endParaRPr lang="en-US"/>
          </a:p>
        </p:txBody>
      </p:sp>
      <p:pic>
        <p:nvPicPr>
          <p:cNvPr id="7" name="Picture 6">
            <a:extLst>
              <a:ext uri="{FF2B5EF4-FFF2-40B4-BE49-F238E27FC236}">
                <a16:creationId xmlns:a16="http://schemas.microsoft.com/office/drawing/2014/main" id="{99C67CA6-6DE6-8A26-A09E-BD0DFFD23E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98244" y="846137"/>
            <a:ext cx="5394317" cy="5512049"/>
          </a:xfrm>
          <a:prstGeom prst="rect">
            <a:avLst/>
          </a:prstGeom>
        </p:spPr>
      </p:pic>
      <p:sp>
        <p:nvSpPr>
          <p:cNvPr id="5" name="TextBox 4">
            <a:extLst>
              <a:ext uri="{FF2B5EF4-FFF2-40B4-BE49-F238E27FC236}">
                <a16:creationId xmlns:a16="http://schemas.microsoft.com/office/drawing/2014/main" id="{D1A43A42-8EC0-C597-551D-455D731E2247}"/>
              </a:ext>
            </a:extLst>
          </p:cNvPr>
          <p:cNvSpPr txBox="1"/>
          <p:nvPr/>
        </p:nvSpPr>
        <p:spPr>
          <a:xfrm>
            <a:off x="6328833" y="2421088"/>
            <a:ext cx="891117" cy="430887"/>
          </a:xfrm>
          <a:prstGeom prst="rect">
            <a:avLst/>
          </a:prstGeom>
          <a:noFill/>
        </p:spPr>
        <p:txBody>
          <a:bodyPr wrap="square" rtlCol="0">
            <a:spAutoFit/>
          </a:bodyPr>
          <a:lstStyle/>
          <a:p>
            <a:r>
              <a:rPr lang="en-US" sz="1050" dirty="0"/>
              <a:t>TensorFlow </a:t>
            </a:r>
            <a:r>
              <a:rPr lang="en-US" sz="1050" dirty="0">
                <a:solidFill>
                  <a:schemeClr val="accent2"/>
                </a:solidFill>
              </a:rPr>
              <a:t>Lite</a:t>
            </a:r>
          </a:p>
        </p:txBody>
      </p:sp>
      <p:sp>
        <p:nvSpPr>
          <p:cNvPr id="11" name="Freeform: Shape 10">
            <a:extLst>
              <a:ext uri="{FF2B5EF4-FFF2-40B4-BE49-F238E27FC236}">
                <a16:creationId xmlns:a16="http://schemas.microsoft.com/office/drawing/2014/main" id="{D66D3BE9-D60E-2925-8BC9-50DCBF5E021A}"/>
              </a:ext>
            </a:extLst>
          </p:cNvPr>
          <p:cNvSpPr/>
          <p:nvPr/>
        </p:nvSpPr>
        <p:spPr>
          <a:xfrm>
            <a:off x="3191933" y="1634067"/>
            <a:ext cx="5799667" cy="4224866"/>
          </a:xfrm>
          <a:custGeom>
            <a:avLst/>
            <a:gdLst>
              <a:gd name="connsiteX0" fmla="*/ 0 w 5799667"/>
              <a:gd name="connsiteY0" fmla="*/ 16933 h 4224866"/>
              <a:gd name="connsiteX1" fmla="*/ 16934 w 5799667"/>
              <a:gd name="connsiteY1" fmla="*/ 4224866 h 4224866"/>
              <a:gd name="connsiteX2" fmla="*/ 5791200 w 5799667"/>
              <a:gd name="connsiteY2" fmla="*/ 4207933 h 4224866"/>
              <a:gd name="connsiteX3" fmla="*/ 5799667 w 5799667"/>
              <a:gd name="connsiteY3" fmla="*/ 2954866 h 4224866"/>
              <a:gd name="connsiteX4" fmla="*/ 3539067 w 5799667"/>
              <a:gd name="connsiteY4" fmla="*/ 2937933 h 4224866"/>
              <a:gd name="connsiteX5" fmla="*/ 3530600 w 5799667"/>
              <a:gd name="connsiteY5" fmla="*/ 0 h 4224866"/>
              <a:gd name="connsiteX6" fmla="*/ 0 w 5799667"/>
              <a:gd name="connsiteY6" fmla="*/ 16933 h 4224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99667" h="4224866">
                <a:moveTo>
                  <a:pt x="0" y="16933"/>
                </a:moveTo>
                <a:cubicBezTo>
                  <a:pt x="5645" y="1419577"/>
                  <a:pt x="11289" y="2822222"/>
                  <a:pt x="16934" y="4224866"/>
                </a:cubicBezTo>
                <a:lnTo>
                  <a:pt x="5791200" y="4207933"/>
                </a:lnTo>
                <a:cubicBezTo>
                  <a:pt x="5794022" y="3790244"/>
                  <a:pt x="5796845" y="3372555"/>
                  <a:pt x="5799667" y="2954866"/>
                </a:cubicBezTo>
                <a:lnTo>
                  <a:pt x="3539067" y="2937933"/>
                </a:lnTo>
                <a:cubicBezTo>
                  <a:pt x="3536245" y="1958622"/>
                  <a:pt x="3533422" y="979311"/>
                  <a:pt x="3530600" y="0"/>
                </a:cubicBezTo>
                <a:lnTo>
                  <a:pt x="0" y="16933"/>
                </a:lnTo>
                <a:close/>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01591762"/>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2882F89-39B7-D7A7-5063-4F1AF2037B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397" y="998414"/>
            <a:ext cx="10947206" cy="4861172"/>
          </a:xfrm>
          <a:prstGeom prst="rect">
            <a:avLst/>
          </a:prstGeom>
        </p:spPr>
      </p:pic>
      <p:sp>
        <p:nvSpPr>
          <p:cNvPr id="2" name="Title 1">
            <a:extLst>
              <a:ext uri="{FF2B5EF4-FFF2-40B4-BE49-F238E27FC236}">
                <a16:creationId xmlns:a16="http://schemas.microsoft.com/office/drawing/2014/main" id="{C7A5D019-96A4-4D1E-AFB5-09D65C86E12D}"/>
              </a:ext>
            </a:extLst>
          </p:cNvPr>
          <p:cNvSpPr>
            <a:spLocks noGrp="1"/>
          </p:cNvSpPr>
          <p:nvPr>
            <p:ph type="title"/>
          </p:nvPr>
        </p:nvSpPr>
        <p:spPr/>
        <p:txBody>
          <a:bodyPr/>
          <a:lstStyle/>
          <a:p>
            <a:r>
              <a:rPr lang="en-US" dirty="0"/>
              <a:t>THU THẬP DỮ LIỆU</a:t>
            </a:r>
          </a:p>
        </p:txBody>
      </p:sp>
      <p:sp>
        <p:nvSpPr>
          <p:cNvPr id="6" name="Slide Number Placeholder 5">
            <a:extLst>
              <a:ext uri="{FF2B5EF4-FFF2-40B4-BE49-F238E27FC236}">
                <a16:creationId xmlns:a16="http://schemas.microsoft.com/office/drawing/2014/main" id="{11E4677A-4F02-4478-B9B8-685D0B6264D3}"/>
              </a:ext>
            </a:extLst>
          </p:cNvPr>
          <p:cNvSpPr>
            <a:spLocks noGrp="1"/>
          </p:cNvSpPr>
          <p:nvPr>
            <p:ph type="sldNum" sz="quarter" idx="12"/>
          </p:nvPr>
        </p:nvSpPr>
        <p:spPr/>
        <p:txBody>
          <a:bodyPr/>
          <a:lstStyle/>
          <a:p>
            <a:fld id="{9EA0BE3B-158A-4EDF-80DC-E394A0D1600F}" type="slidenum">
              <a:rPr lang="en-US" smtClean="0"/>
              <a:pPr/>
              <a:t>17</a:t>
            </a:fld>
            <a:endParaRPr lang="en-US"/>
          </a:p>
        </p:txBody>
      </p:sp>
      <p:sp>
        <p:nvSpPr>
          <p:cNvPr id="11" name="TextBox 10">
            <a:extLst>
              <a:ext uri="{FF2B5EF4-FFF2-40B4-BE49-F238E27FC236}">
                <a16:creationId xmlns:a16="http://schemas.microsoft.com/office/drawing/2014/main" id="{42A98E2C-5171-FF6F-2BC8-587937C2B17B}"/>
              </a:ext>
            </a:extLst>
          </p:cNvPr>
          <p:cNvSpPr txBox="1"/>
          <p:nvPr/>
        </p:nvSpPr>
        <p:spPr>
          <a:xfrm>
            <a:off x="6837869" y="1322993"/>
            <a:ext cx="1388522" cy="400110"/>
          </a:xfrm>
          <a:prstGeom prst="rect">
            <a:avLst/>
          </a:prstGeom>
          <a:noFill/>
        </p:spPr>
        <p:txBody>
          <a:bodyPr wrap="none" rtlCol="0">
            <a:spAutoFit/>
          </a:bodyPr>
          <a:lstStyle/>
          <a:p>
            <a:r>
              <a:rPr lang="en-US" sz="2000" dirty="0">
                <a:latin typeface="Lato" panose="020F0502020204030203" pitchFamily="34" charset="0"/>
                <a:ea typeface="Lato" panose="020F0502020204030203" pitchFamily="34" charset="0"/>
                <a:cs typeface="Lato" panose="020F0502020204030203" pitchFamily="34" charset="0"/>
              </a:rPr>
              <a:t>1s / 1 </a:t>
            </a:r>
            <a:r>
              <a:rPr lang="en-US" sz="2000" dirty="0" err="1">
                <a:latin typeface="Lato" panose="020F0502020204030203" pitchFamily="34" charset="0"/>
                <a:ea typeface="Lato" panose="020F0502020204030203" pitchFamily="34" charset="0"/>
                <a:cs typeface="Lato" panose="020F0502020204030203" pitchFamily="34" charset="0"/>
              </a:rPr>
              <a:t>mẫu</a:t>
            </a:r>
            <a:endParaRPr lang="en-US" sz="2000" dirty="0">
              <a:latin typeface="Lato" panose="020F0502020204030203" pitchFamily="34" charset="0"/>
              <a:ea typeface="Lato" panose="020F0502020204030203" pitchFamily="34" charset="0"/>
              <a:cs typeface="Lato" panose="020F0502020204030203" pitchFamily="34" charset="0"/>
            </a:endParaRPr>
          </a:p>
        </p:txBody>
      </p:sp>
      <p:sp>
        <p:nvSpPr>
          <p:cNvPr id="3" name="Rectangle: Rounded Corners 2">
            <a:extLst>
              <a:ext uri="{FF2B5EF4-FFF2-40B4-BE49-F238E27FC236}">
                <a16:creationId xmlns:a16="http://schemas.microsoft.com/office/drawing/2014/main" id="{D2236CE5-244F-94D5-E935-0E6E9DEEB05D}"/>
              </a:ext>
            </a:extLst>
          </p:cNvPr>
          <p:cNvSpPr/>
          <p:nvPr/>
        </p:nvSpPr>
        <p:spPr>
          <a:xfrm>
            <a:off x="531940" y="1322993"/>
            <a:ext cx="2463508" cy="4677204"/>
          </a:xfrm>
          <a:prstGeom prst="roundRect">
            <a:avLst>
              <a:gd name="adj" fmla="val 5603"/>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547FAF3E-6C3D-491A-7B1D-F05A4E6B60CF}"/>
              </a:ext>
            </a:extLst>
          </p:cNvPr>
          <p:cNvSpPr/>
          <p:nvPr/>
        </p:nvSpPr>
        <p:spPr>
          <a:xfrm>
            <a:off x="3587263" y="882169"/>
            <a:ext cx="4639128" cy="5118027"/>
          </a:xfrm>
          <a:prstGeom prst="roundRect">
            <a:avLst>
              <a:gd name="adj" fmla="val 5603"/>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6">
            <a:extLst>
              <a:ext uri="{FF2B5EF4-FFF2-40B4-BE49-F238E27FC236}">
                <a16:creationId xmlns:a16="http://schemas.microsoft.com/office/drawing/2014/main" id="{954C38B5-3DF8-8DC0-FAFD-D5F088877E7F}"/>
              </a:ext>
            </a:extLst>
          </p:cNvPr>
          <p:cNvSpPr/>
          <p:nvPr/>
        </p:nvSpPr>
        <p:spPr>
          <a:xfrm>
            <a:off x="8555421" y="2806262"/>
            <a:ext cx="3014182" cy="2154621"/>
          </a:xfrm>
          <a:prstGeom prst="roundRect">
            <a:avLst>
              <a:gd name="adj" fmla="val 5603"/>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C8F6DA4F-7A08-954A-E41A-62557BBCE2E6}"/>
              </a:ext>
            </a:extLst>
          </p:cNvPr>
          <p:cNvSpPr txBox="1"/>
          <p:nvPr/>
        </p:nvSpPr>
        <p:spPr>
          <a:xfrm>
            <a:off x="4364374" y="5839669"/>
            <a:ext cx="3463251" cy="461665"/>
          </a:xfrm>
          <a:prstGeom prst="rect">
            <a:avLst/>
          </a:prstGeom>
          <a:noFill/>
        </p:spPr>
        <p:txBody>
          <a:bodyPr wrap="square" rtlCol="0">
            <a:spAutoFit/>
          </a:bodyPr>
          <a:lstStyle/>
          <a:p>
            <a:pPr algn="ctr"/>
            <a:r>
              <a:rPr lang="en-US" sz="2400" dirty="0" err="1">
                <a:latin typeface="Lato" panose="020F0502020204030203" pitchFamily="34" charset="0"/>
                <a:ea typeface="Lato" panose="020F0502020204030203" pitchFamily="34" charset="0"/>
                <a:cs typeface="Lato" panose="020F0502020204030203" pitchFamily="34" charset="0"/>
              </a:rPr>
              <a:t>Hệ</a:t>
            </a:r>
            <a:r>
              <a:rPr lang="en-US" sz="2400" dirty="0">
                <a:latin typeface="Lato" panose="020F0502020204030203" pitchFamily="34" charset="0"/>
                <a:ea typeface="Lato" panose="020F0502020204030203" pitchFamily="34" charset="0"/>
                <a:cs typeface="Lato" panose="020F0502020204030203" pitchFamily="34" charset="0"/>
              </a:rPr>
              <a:t> </a:t>
            </a:r>
            <a:r>
              <a:rPr lang="en-US" sz="2400" dirty="0" err="1">
                <a:latin typeface="Lato" panose="020F0502020204030203" pitchFamily="34" charset="0"/>
                <a:ea typeface="Lato" panose="020F0502020204030203" pitchFamily="34" charset="0"/>
                <a:cs typeface="Lato" panose="020F0502020204030203" pitchFamily="34" charset="0"/>
              </a:rPr>
              <a:t>thống</a:t>
            </a:r>
            <a:r>
              <a:rPr lang="en-US" sz="2400" dirty="0">
                <a:latin typeface="Lato" panose="020F0502020204030203" pitchFamily="34" charset="0"/>
                <a:ea typeface="Lato" panose="020F0502020204030203" pitchFamily="34" charset="0"/>
                <a:cs typeface="Lato" panose="020F0502020204030203" pitchFamily="34" charset="0"/>
              </a:rPr>
              <a:t> </a:t>
            </a:r>
            <a:r>
              <a:rPr lang="en-US" sz="2400" dirty="0" err="1">
                <a:latin typeface="Lato" panose="020F0502020204030203" pitchFamily="34" charset="0"/>
                <a:ea typeface="Lato" panose="020F0502020204030203" pitchFamily="34" charset="0"/>
                <a:cs typeface="Lato" panose="020F0502020204030203" pitchFamily="34" charset="0"/>
              </a:rPr>
              <a:t>thu</a:t>
            </a:r>
            <a:r>
              <a:rPr lang="en-US" sz="2400" dirty="0">
                <a:latin typeface="Lato" panose="020F0502020204030203" pitchFamily="34" charset="0"/>
                <a:ea typeface="Lato" panose="020F0502020204030203" pitchFamily="34" charset="0"/>
                <a:cs typeface="Lato" panose="020F0502020204030203" pitchFamily="34" charset="0"/>
              </a:rPr>
              <a:t> </a:t>
            </a:r>
            <a:r>
              <a:rPr lang="en-US" sz="2400" dirty="0" err="1">
                <a:latin typeface="Lato" panose="020F0502020204030203" pitchFamily="34" charset="0"/>
                <a:ea typeface="Lato" panose="020F0502020204030203" pitchFamily="34" charset="0"/>
                <a:cs typeface="Lato" panose="020F0502020204030203" pitchFamily="34" charset="0"/>
              </a:rPr>
              <a:t>thập</a:t>
            </a:r>
            <a:endParaRPr lang="en-US" sz="2400" dirty="0">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118523913"/>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3"/>
                                        </p:tgtEl>
                                      </p:cBhvr>
                                    </p:animEffect>
                                    <p:set>
                                      <p:cBhvr>
                                        <p:cTn id="12" dur="1" fill="hold">
                                          <p:stCondLst>
                                            <p:cond delay="499"/>
                                          </p:stCondLst>
                                        </p:cTn>
                                        <p:tgtEl>
                                          <p:spTgt spid="3"/>
                                        </p:tgtEl>
                                        <p:attrNameLst>
                                          <p:attrName>style.visibility</p:attrName>
                                        </p:attrNameLst>
                                      </p:cBhvr>
                                      <p:to>
                                        <p:strVal val="hidden"/>
                                      </p:to>
                                    </p:se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grpId="1" nodeType="clickEffect">
                                  <p:stCondLst>
                                    <p:cond delay="0"/>
                                  </p:stCondLst>
                                  <p:childTnLst>
                                    <p:animEffect transition="out" filter="fade">
                                      <p:cBhvr>
                                        <p:cTn id="20" dur="500"/>
                                        <p:tgtEl>
                                          <p:spTgt spid="5"/>
                                        </p:tgtEl>
                                      </p:cBhvr>
                                    </p:animEffect>
                                    <p:set>
                                      <p:cBhvr>
                                        <p:cTn id="21" dur="1" fill="hold">
                                          <p:stCondLst>
                                            <p:cond delay="499"/>
                                          </p:stCondLst>
                                        </p:cTn>
                                        <p:tgtEl>
                                          <p:spTgt spid="5"/>
                                        </p:tgtEl>
                                        <p:attrNameLst>
                                          <p:attrName>style.visibility</p:attrName>
                                        </p:attrNameLst>
                                      </p:cBhvr>
                                      <p:to>
                                        <p:strVal val="hidden"/>
                                      </p:to>
                                    </p:se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500"/>
                                        <p:tgtEl>
                                          <p:spTgt spid="7"/>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xit" presetSubtype="0" fill="hold" grpId="1" nodeType="clickEffect">
                                  <p:stCondLst>
                                    <p:cond delay="0"/>
                                  </p:stCondLst>
                                  <p:childTnLst>
                                    <p:animEffect transition="out" filter="fade">
                                      <p:cBhvr>
                                        <p:cTn id="29" dur="500"/>
                                        <p:tgtEl>
                                          <p:spTgt spid="7"/>
                                        </p:tgtEl>
                                      </p:cBhvr>
                                    </p:animEffect>
                                    <p:set>
                                      <p:cBhvr>
                                        <p:cTn id="30"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5" grpId="0" animBg="1"/>
      <p:bldP spid="5" grpId="1" animBg="1"/>
      <p:bldP spid="7" grpId="0" animBg="1"/>
      <p:bldP spid="7" grpId="1"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5D019-96A4-4D1E-AFB5-09D65C86E12D}"/>
              </a:ext>
            </a:extLst>
          </p:cNvPr>
          <p:cNvSpPr>
            <a:spLocks noGrp="1"/>
          </p:cNvSpPr>
          <p:nvPr>
            <p:ph type="title"/>
          </p:nvPr>
        </p:nvSpPr>
        <p:spPr/>
        <p:txBody>
          <a:bodyPr/>
          <a:lstStyle/>
          <a:p>
            <a:r>
              <a:rPr lang="en-US" dirty="0" err="1"/>
              <a:t>Xử</a:t>
            </a:r>
            <a:r>
              <a:rPr lang="en-US" dirty="0"/>
              <a:t> </a:t>
            </a:r>
            <a:r>
              <a:rPr lang="en-US" dirty="0" err="1"/>
              <a:t>lý</a:t>
            </a:r>
            <a:r>
              <a:rPr lang="en-US" dirty="0"/>
              <a:t> </a:t>
            </a:r>
            <a:r>
              <a:rPr lang="en-US" dirty="0" err="1"/>
              <a:t>dữ</a:t>
            </a:r>
            <a:r>
              <a:rPr lang="en-US" dirty="0"/>
              <a:t> </a:t>
            </a:r>
            <a:r>
              <a:rPr lang="en-US" dirty="0" err="1"/>
              <a:t>liệu</a:t>
            </a:r>
            <a:endParaRPr lang="en-US" dirty="0"/>
          </a:p>
        </p:txBody>
      </p:sp>
      <p:sp>
        <p:nvSpPr>
          <p:cNvPr id="6" name="Slide Number Placeholder 5">
            <a:extLst>
              <a:ext uri="{FF2B5EF4-FFF2-40B4-BE49-F238E27FC236}">
                <a16:creationId xmlns:a16="http://schemas.microsoft.com/office/drawing/2014/main" id="{11E4677A-4F02-4478-B9B8-685D0B6264D3}"/>
              </a:ext>
            </a:extLst>
          </p:cNvPr>
          <p:cNvSpPr>
            <a:spLocks noGrp="1"/>
          </p:cNvSpPr>
          <p:nvPr>
            <p:ph type="sldNum" sz="quarter" idx="12"/>
          </p:nvPr>
        </p:nvSpPr>
        <p:spPr/>
        <p:txBody>
          <a:bodyPr/>
          <a:lstStyle/>
          <a:p>
            <a:fld id="{9EA0BE3B-158A-4EDF-80DC-E394A0D1600F}" type="slidenum">
              <a:rPr lang="en-US" smtClean="0"/>
              <a:pPr/>
              <a:t>18</a:t>
            </a:fld>
            <a:endParaRPr lang="en-US"/>
          </a:p>
        </p:txBody>
      </p:sp>
      <p:graphicFrame>
        <p:nvGraphicFramePr>
          <p:cNvPr id="4" name="Table 8">
            <a:extLst>
              <a:ext uri="{FF2B5EF4-FFF2-40B4-BE49-F238E27FC236}">
                <a16:creationId xmlns:a16="http://schemas.microsoft.com/office/drawing/2014/main" id="{4E7F4920-6F1A-6D19-3307-E30D97F6F359}"/>
              </a:ext>
            </a:extLst>
          </p:cNvPr>
          <p:cNvGraphicFramePr>
            <a:graphicFrameLocks noGrp="1"/>
          </p:cNvGraphicFramePr>
          <p:nvPr>
            <p:extLst>
              <p:ext uri="{D42A27DB-BD31-4B8C-83A1-F6EECF244321}">
                <p14:modId xmlns:p14="http://schemas.microsoft.com/office/powerpoint/2010/main" val="2056210548"/>
              </p:ext>
            </p:extLst>
          </p:nvPr>
        </p:nvGraphicFramePr>
        <p:xfrm>
          <a:off x="8714940" y="3958303"/>
          <a:ext cx="2686919" cy="1630680"/>
        </p:xfrm>
        <a:graphic>
          <a:graphicData uri="http://schemas.openxmlformats.org/drawingml/2006/table">
            <a:tbl>
              <a:tblPr firstRow="1" bandRow="1" bandCol="1">
                <a:tableStyleId>{5A111915-BE36-4E01-A7E5-04B1672EAD32}</a:tableStyleId>
              </a:tblPr>
              <a:tblGrid>
                <a:gridCol w="1099857">
                  <a:extLst>
                    <a:ext uri="{9D8B030D-6E8A-4147-A177-3AD203B41FA5}">
                      <a16:colId xmlns:a16="http://schemas.microsoft.com/office/drawing/2014/main" val="4194630463"/>
                    </a:ext>
                  </a:extLst>
                </a:gridCol>
                <a:gridCol w="1587062">
                  <a:extLst>
                    <a:ext uri="{9D8B030D-6E8A-4147-A177-3AD203B41FA5}">
                      <a16:colId xmlns:a16="http://schemas.microsoft.com/office/drawing/2014/main" val="3233597267"/>
                    </a:ext>
                  </a:extLst>
                </a:gridCol>
              </a:tblGrid>
              <a:tr h="507483">
                <a:tc>
                  <a:txBody>
                    <a:bodyPr/>
                    <a:lstStyle/>
                    <a:p>
                      <a:pPr algn="ctr"/>
                      <a:r>
                        <a:rPr lang="en-US" sz="1400" dirty="0" err="1">
                          <a:latin typeface="Lato" panose="020F0502020204030203" pitchFamily="34" charset="0"/>
                          <a:ea typeface="Lato" panose="020F0502020204030203" pitchFamily="34" charset="0"/>
                          <a:cs typeface="Lato" panose="020F0502020204030203" pitchFamily="34" charset="0"/>
                        </a:rPr>
                        <a:t>Tập</a:t>
                      </a:r>
                      <a:r>
                        <a:rPr lang="en-US" sz="1400" dirty="0">
                          <a:latin typeface="Lato" panose="020F0502020204030203" pitchFamily="34" charset="0"/>
                          <a:ea typeface="Lato" panose="020F0502020204030203" pitchFamily="34" charset="0"/>
                          <a:cs typeface="Lato" panose="020F0502020204030203" pitchFamily="34" charset="0"/>
                        </a:rPr>
                        <a:t> </a:t>
                      </a:r>
                      <a:r>
                        <a:rPr lang="en-US" sz="1400" dirty="0" err="1">
                          <a:latin typeface="Lato" panose="020F0502020204030203" pitchFamily="34" charset="0"/>
                          <a:ea typeface="Lato" panose="020F0502020204030203" pitchFamily="34" charset="0"/>
                          <a:cs typeface="Lato" panose="020F0502020204030203" pitchFamily="34" charset="0"/>
                        </a:rPr>
                        <a:t>dữ</a:t>
                      </a:r>
                      <a:r>
                        <a:rPr lang="en-US" sz="1400" dirty="0">
                          <a:latin typeface="Lato" panose="020F0502020204030203" pitchFamily="34" charset="0"/>
                          <a:ea typeface="Lato" panose="020F0502020204030203" pitchFamily="34" charset="0"/>
                          <a:cs typeface="Lato" panose="020F0502020204030203" pitchFamily="34" charset="0"/>
                        </a:rPr>
                        <a:t> </a:t>
                      </a:r>
                      <a:r>
                        <a:rPr lang="en-US" sz="1400" dirty="0" err="1">
                          <a:latin typeface="Lato" panose="020F0502020204030203" pitchFamily="34" charset="0"/>
                          <a:ea typeface="Lato" panose="020F0502020204030203" pitchFamily="34" charset="0"/>
                          <a:cs typeface="Lato" panose="020F0502020204030203" pitchFamily="34" charset="0"/>
                        </a:rPr>
                        <a:t>liệu</a:t>
                      </a:r>
                      <a:r>
                        <a:rPr lang="en-US" sz="1400" dirty="0">
                          <a:latin typeface="Lato" panose="020F0502020204030203" pitchFamily="34" charset="0"/>
                          <a:ea typeface="Lato" panose="020F0502020204030203" pitchFamily="34" charset="0"/>
                          <a:cs typeface="Lato" panose="020F0502020204030203" pitchFamily="34" charset="0"/>
                        </a:rPr>
                        <a:t> </a:t>
                      </a:r>
                      <a:r>
                        <a:rPr lang="en-US" sz="1400" dirty="0" err="1">
                          <a:latin typeface="Lato" panose="020F0502020204030203" pitchFamily="34" charset="0"/>
                          <a:ea typeface="Lato" panose="020F0502020204030203" pitchFamily="34" charset="0"/>
                          <a:cs typeface="Lato" panose="020F0502020204030203" pitchFamily="34" charset="0"/>
                        </a:rPr>
                        <a:t>đã</a:t>
                      </a:r>
                      <a:r>
                        <a:rPr lang="en-US" sz="1400" dirty="0">
                          <a:latin typeface="Lato" panose="020F0502020204030203" pitchFamily="34" charset="0"/>
                          <a:ea typeface="Lato" panose="020F0502020204030203" pitchFamily="34" charset="0"/>
                          <a:cs typeface="Lato" panose="020F0502020204030203" pitchFamily="34" charset="0"/>
                        </a:rPr>
                        <a:t> </a:t>
                      </a:r>
                      <a:r>
                        <a:rPr lang="en-US" sz="1400" dirty="0" err="1">
                          <a:latin typeface="Lato" panose="020F0502020204030203" pitchFamily="34" charset="0"/>
                          <a:ea typeface="Lato" panose="020F0502020204030203" pitchFamily="34" charset="0"/>
                          <a:cs typeface="Lato" panose="020F0502020204030203" pitchFamily="34" charset="0"/>
                        </a:rPr>
                        <a:t>xử</a:t>
                      </a:r>
                      <a:r>
                        <a:rPr lang="en-US" sz="1400" dirty="0">
                          <a:latin typeface="Lato" panose="020F0502020204030203" pitchFamily="34" charset="0"/>
                          <a:ea typeface="Lato" panose="020F0502020204030203" pitchFamily="34" charset="0"/>
                          <a:cs typeface="Lato" panose="020F0502020204030203" pitchFamily="34" charset="0"/>
                        </a:rPr>
                        <a:t> </a:t>
                      </a:r>
                      <a:r>
                        <a:rPr lang="en-US" sz="1400" dirty="0" err="1">
                          <a:latin typeface="Lato" panose="020F0502020204030203" pitchFamily="34" charset="0"/>
                          <a:ea typeface="Lato" panose="020F0502020204030203" pitchFamily="34" charset="0"/>
                          <a:cs typeface="Lato" panose="020F0502020204030203" pitchFamily="34" charset="0"/>
                        </a:rPr>
                        <a:t>lý</a:t>
                      </a:r>
                      <a:endParaRPr lang="en-US" sz="1400" dirty="0">
                        <a:latin typeface="Lato" panose="020F0502020204030203" pitchFamily="34" charset="0"/>
                        <a:ea typeface="Lato" panose="020F0502020204030203" pitchFamily="34" charset="0"/>
                        <a:cs typeface="Lato" panose="020F0502020204030203" pitchFamily="34" charset="0"/>
                      </a:endParaRPr>
                    </a:p>
                  </a:txBody>
                  <a:tcPr/>
                </a:tc>
                <a:tc>
                  <a:txBody>
                    <a:bodyPr/>
                    <a:lstStyle/>
                    <a:p>
                      <a:pPr algn="ctr"/>
                      <a:r>
                        <a:rPr lang="en-US" sz="1400" dirty="0" err="1">
                          <a:latin typeface="Lato" panose="020F0502020204030203" pitchFamily="34" charset="0"/>
                          <a:ea typeface="Lato" panose="020F0502020204030203" pitchFamily="34" charset="0"/>
                          <a:cs typeface="Lato" panose="020F0502020204030203" pitchFamily="34" charset="0"/>
                        </a:rPr>
                        <a:t>Tổng</a:t>
                      </a:r>
                      <a:endParaRPr lang="en-US" sz="1400" dirty="0">
                        <a:latin typeface="Lato" panose="020F0502020204030203" pitchFamily="34" charset="0"/>
                        <a:ea typeface="Lato" panose="020F0502020204030203" pitchFamily="34" charset="0"/>
                        <a:cs typeface="Lato" panose="020F0502020204030203" pitchFamily="34" charset="0"/>
                      </a:endParaRPr>
                    </a:p>
                  </a:txBody>
                  <a:tcPr/>
                </a:tc>
                <a:extLst>
                  <a:ext uri="{0D108BD9-81ED-4DB2-BD59-A6C34878D82A}">
                    <a16:rowId xmlns:a16="http://schemas.microsoft.com/office/drawing/2014/main" val="266234448"/>
                  </a:ext>
                </a:extLst>
              </a:tr>
              <a:tr h="370840">
                <a:tc>
                  <a:txBody>
                    <a:bodyPr/>
                    <a:lstStyle/>
                    <a:p>
                      <a:pPr algn="ctr"/>
                      <a:r>
                        <a:rPr lang="en-US" sz="1400" dirty="0">
                          <a:latin typeface="Lato" panose="020F0502020204030203" pitchFamily="34" charset="0"/>
                          <a:ea typeface="Lato" panose="020F0502020204030203" pitchFamily="34" charset="0"/>
                          <a:cs typeface="Lato" panose="020F0502020204030203" pitchFamily="34" charset="0"/>
                        </a:rPr>
                        <a:t>1</a:t>
                      </a:r>
                    </a:p>
                  </a:txBody>
                  <a:tcPr/>
                </a:tc>
                <a:tc>
                  <a:txBody>
                    <a:bodyPr/>
                    <a:lstStyle/>
                    <a:p>
                      <a:pPr algn="ctr"/>
                      <a:r>
                        <a:rPr lang="pt-BR" sz="1400" dirty="0">
                          <a:latin typeface="Lato" panose="020F0502020204030203" pitchFamily="34" charset="0"/>
                          <a:ea typeface="Lato" panose="020F0502020204030203" pitchFamily="34" charset="0"/>
                          <a:cs typeface="Lato" panose="020F0502020204030203" pitchFamily="34" charset="0"/>
                        </a:rPr>
                        <a:t>60.000 điểm</a:t>
                      </a:r>
                    </a:p>
                  </a:txBody>
                  <a:tcPr/>
                </a:tc>
                <a:extLst>
                  <a:ext uri="{0D108BD9-81ED-4DB2-BD59-A6C34878D82A}">
                    <a16:rowId xmlns:a16="http://schemas.microsoft.com/office/drawing/2014/main" val="2817326921"/>
                  </a:ext>
                </a:extLst>
              </a:tr>
              <a:tr h="370840">
                <a:tc>
                  <a:txBody>
                    <a:bodyPr/>
                    <a:lstStyle/>
                    <a:p>
                      <a:pPr algn="ctr"/>
                      <a:r>
                        <a:rPr lang="en-US" sz="1400" dirty="0">
                          <a:latin typeface="Lato" panose="020F0502020204030203" pitchFamily="34" charset="0"/>
                          <a:ea typeface="Lato" panose="020F0502020204030203" pitchFamily="34" charset="0"/>
                          <a:cs typeface="Lato" panose="020F0502020204030203" pitchFamily="34" charset="0"/>
                        </a:rPr>
                        <a:t>2</a:t>
                      </a:r>
                    </a:p>
                  </a:txBody>
                  <a:tcPr/>
                </a:tc>
                <a:tc>
                  <a:txBody>
                    <a:bodyPr/>
                    <a:lstStyle/>
                    <a:p>
                      <a:pPr algn="ctr"/>
                      <a:r>
                        <a:rPr lang="en-US" sz="1400" dirty="0">
                          <a:latin typeface="Lato" panose="020F0502020204030203" pitchFamily="34" charset="0"/>
                          <a:ea typeface="Lato" panose="020F0502020204030203" pitchFamily="34" charset="0"/>
                          <a:cs typeface="Lato" panose="020F0502020204030203" pitchFamily="34" charset="0"/>
                        </a:rPr>
                        <a:t>300.000 </a:t>
                      </a:r>
                      <a:r>
                        <a:rPr lang="pt-BR" sz="1400" dirty="0">
                          <a:latin typeface="Lato" panose="020F0502020204030203" pitchFamily="34" charset="0"/>
                          <a:ea typeface="Lato" panose="020F0502020204030203" pitchFamily="34" charset="0"/>
                          <a:cs typeface="Lato" panose="020F0502020204030203" pitchFamily="34" charset="0"/>
                        </a:rPr>
                        <a:t>điểm</a:t>
                      </a:r>
                      <a:endParaRPr lang="en-US" sz="1400" dirty="0">
                        <a:latin typeface="Lato" panose="020F0502020204030203" pitchFamily="34" charset="0"/>
                        <a:ea typeface="Lato" panose="020F0502020204030203" pitchFamily="34" charset="0"/>
                        <a:cs typeface="Lato" panose="020F0502020204030203" pitchFamily="34" charset="0"/>
                      </a:endParaRPr>
                    </a:p>
                  </a:txBody>
                  <a:tcPr/>
                </a:tc>
                <a:extLst>
                  <a:ext uri="{0D108BD9-81ED-4DB2-BD59-A6C34878D82A}">
                    <a16:rowId xmlns:a16="http://schemas.microsoft.com/office/drawing/2014/main" val="3517225421"/>
                  </a:ext>
                </a:extLst>
              </a:tr>
              <a:tr h="370840">
                <a:tc>
                  <a:txBody>
                    <a:bodyPr/>
                    <a:lstStyle/>
                    <a:p>
                      <a:pPr algn="ctr"/>
                      <a:r>
                        <a:rPr lang="en-US" sz="1400" dirty="0">
                          <a:latin typeface="Lato" panose="020F0502020204030203" pitchFamily="34" charset="0"/>
                          <a:ea typeface="Lato" panose="020F0502020204030203" pitchFamily="34" charset="0"/>
                          <a:cs typeface="Lato" panose="020F0502020204030203" pitchFamily="34" charset="0"/>
                        </a:rPr>
                        <a:t>3</a:t>
                      </a:r>
                    </a:p>
                  </a:txBody>
                  <a:tcPr/>
                </a:tc>
                <a:tc>
                  <a:txBody>
                    <a:bodyPr/>
                    <a:lstStyle/>
                    <a:p>
                      <a:pPr algn="ctr"/>
                      <a:r>
                        <a:rPr lang="en-US" sz="1400" dirty="0">
                          <a:latin typeface="Lato" panose="020F0502020204030203" pitchFamily="34" charset="0"/>
                          <a:ea typeface="Lato" panose="020F0502020204030203" pitchFamily="34" charset="0"/>
                          <a:cs typeface="Lato" panose="020F0502020204030203" pitchFamily="34" charset="0"/>
                        </a:rPr>
                        <a:t>300.000 </a:t>
                      </a:r>
                      <a:r>
                        <a:rPr lang="pt-BR" sz="1400" dirty="0">
                          <a:latin typeface="Lato" panose="020F0502020204030203" pitchFamily="34" charset="0"/>
                          <a:ea typeface="Lato" panose="020F0502020204030203" pitchFamily="34" charset="0"/>
                          <a:cs typeface="Lato" panose="020F0502020204030203" pitchFamily="34" charset="0"/>
                        </a:rPr>
                        <a:t>điểm</a:t>
                      </a:r>
                      <a:endParaRPr lang="en-US" sz="1400" dirty="0">
                        <a:latin typeface="Lato" panose="020F0502020204030203" pitchFamily="34" charset="0"/>
                        <a:ea typeface="Lato" panose="020F0502020204030203" pitchFamily="34" charset="0"/>
                        <a:cs typeface="Lato" panose="020F0502020204030203" pitchFamily="34" charset="0"/>
                      </a:endParaRPr>
                    </a:p>
                  </a:txBody>
                  <a:tcPr/>
                </a:tc>
                <a:extLst>
                  <a:ext uri="{0D108BD9-81ED-4DB2-BD59-A6C34878D82A}">
                    <a16:rowId xmlns:a16="http://schemas.microsoft.com/office/drawing/2014/main" val="1459286624"/>
                  </a:ext>
                </a:extLst>
              </a:tr>
            </a:tbl>
          </a:graphicData>
        </a:graphic>
      </p:graphicFrame>
      <p:sp>
        <p:nvSpPr>
          <p:cNvPr id="7" name="TextBox 6">
            <a:extLst>
              <a:ext uri="{FF2B5EF4-FFF2-40B4-BE49-F238E27FC236}">
                <a16:creationId xmlns:a16="http://schemas.microsoft.com/office/drawing/2014/main" id="{52C8AC51-EDB9-3F23-4FE0-364636E0918B}"/>
              </a:ext>
            </a:extLst>
          </p:cNvPr>
          <p:cNvSpPr txBox="1"/>
          <p:nvPr/>
        </p:nvSpPr>
        <p:spPr>
          <a:xfrm>
            <a:off x="8965810" y="3496638"/>
            <a:ext cx="2185180" cy="461665"/>
          </a:xfrm>
          <a:prstGeom prst="rect">
            <a:avLst/>
          </a:prstGeom>
          <a:noFill/>
        </p:spPr>
        <p:txBody>
          <a:bodyPr wrap="square" rtlCol="0">
            <a:spAutoFit/>
          </a:bodyPr>
          <a:lstStyle/>
          <a:p>
            <a:pPr algn="ctr"/>
            <a:r>
              <a:rPr lang="en-US" sz="2400" i="1" dirty="0"/>
              <a:t>B4. Sau </a:t>
            </a:r>
            <a:r>
              <a:rPr lang="en-US" sz="2400" i="1" dirty="0" err="1"/>
              <a:t>xử</a:t>
            </a:r>
            <a:r>
              <a:rPr lang="en-US" sz="2400" i="1" dirty="0"/>
              <a:t> </a:t>
            </a:r>
            <a:r>
              <a:rPr lang="en-US" sz="2400" i="1" dirty="0" err="1"/>
              <a:t>lý</a:t>
            </a:r>
            <a:endParaRPr lang="en-US" sz="2400" i="1" dirty="0"/>
          </a:p>
        </p:txBody>
      </p:sp>
      <p:graphicFrame>
        <p:nvGraphicFramePr>
          <p:cNvPr id="8" name="Diagram 7">
            <a:extLst>
              <a:ext uri="{FF2B5EF4-FFF2-40B4-BE49-F238E27FC236}">
                <a16:creationId xmlns:a16="http://schemas.microsoft.com/office/drawing/2014/main" id="{92188D5B-4597-88C3-39CC-FA28E21E4A7D}"/>
              </a:ext>
            </a:extLst>
          </p:cNvPr>
          <p:cNvGraphicFramePr/>
          <p:nvPr>
            <p:extLst>
              <p:ext uri="{D42A27DB-BD31-4B8C-83A1-F6EECF244321}">
                <p14:modId xmlns:p14="http://schemas.microsoft.com/office/powerpoint/2010/main" val="1863403653"/>
              </p:ext>
            </p:extLst>
          </p:nvPr>
        </p:nvGraphicFramePr>
        <p:xfrm>
          <a:off x="690179" y="1097877"/>
          <a:ext cx="10811642" cy="199366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14" name="Table 8">
            <a:extLst>
              <a:ext uri="{FF2B5EF4-FFF2-40B4-BE49-F238E27FC236}">
                <a16:creationId xmlns:a16="http://schemas.microsoft.com/office/drawing/2014/main" id="{2E72A23F-BF76-F3F6-EEFE-7A0B8AD385C5}"/>
              </a:ext>
            </a:extLst>
          </p:cNvPr>
          <p:cNvGraphicFramePr>
            <a:graphicFrameLocks noGrp="1"/>
          </p:cNvGraphicFramePr>
          <p:nvPr>
            <p:extLst>
              <p:ext uri="{D42A27DB-BD31-4B8C-83A1-F6EECF244321}">
                <p14:modId xmlns:p14="http://schemas.microsoft.com/office/powerpoint/2010/main" val="3097476952"/>
              </p:ext>
            </p:extLst>
          </p:nvPr>
        </p:nvGraphicFramePr>
        <p:xfrm>
          <a:off x="338736" y="3958303"/>
          <a:ext cx="5526036" cy="1630680"/>
        </p:xfrm>
        <a:graphic>
          <a:graphicData uri="http://schemas.openxmlformats.org/drawingml/2006/table">
            <a:tbl>
              <a:tblPr firstRow="1" bandRow="1" bandCol="1">
                <a:tableStyleId>{5A111915-BE36-4E01-A7E5-04B1672EAD32}</a:tableStyleId>
              </a:tblPr>
              <a:tblGrid>
                <a:gridCol w="738950">
                  <a:extLst>
                    <a:ext uri="{9D8B030D-6E8A-4147-A177-3AD203B41FA5}">
                      <a16:colId xmlns:a16="http://schemas.microsoft.com/office/drawing/2014/main" val="4194630463"/>
                    </a:ext>
                  </a:extLst>
                </a:gridCol>
                <a:gridCol w="3042369">
                  <a:extLst>
                    <a:ext uri="{9D8B030D-6E8A-4147-A177-3AD203B41FA5}">
                      <a16:colId xmlns:a16="http://schemas.microsoft.com/office/drawing/2014/main" val="3261629404"/>
                    </a:ext>
                  </a:extLst>
                </a:gridCol>
                <a:gridCol w="1744717">
                  <a:extLst>
                    <a:ext uri="{9D8B030D-6E8A-4147-A177-3AD203B41FA5}">
                      <a16:colId xmlns:a16="http://schemas.microsoft.com/office/drawing/2014/main" val="3233597267"/>
                    </a:ext>
                  </a:extLst>
                </a:gridCol>
              </a:tblGrid>
              <a:tr h="370840">
                <a:tc>
                  <a:txBody>
                    <a:bodyPr/>
                    <a:lstStyle/>
                    <a:p>
                      <a:pPr algn="ctr"/>
                      <a:r>
                        <a:rPr lang="en-US" sz="1400" dirty="0" err="1">
                          <a:latin typeface="Lato" panose="020F0502020204030203" pitchFamily="34" charset="0"/>
                          <a:ea typeface="Lato" panose="020F0502020204030203" pitchFamily="34" charset="0"/>
                          <a:cs typeface="Lato" panose="020F0502020204030203" pitchFamily="34" charset="0"/>
                        </a:rPr>
                        <a:t>Tập</a:t>
                      </a:r>
                      <a:r>
                        <a:rPr lang="en-US" sz="1400" dirty="0">
                          <a:latin typeface="Lato" panose="020F0502020204030203" pitchFamily="34" charset="0"/>
                          <a:ea typeface="Lato" panose="020F0502020204030203" pitchFamily="34" charset="0"/>
                          <a:cs typeface="Lato" panose="020F0502020204030203" pitchFamily="34" charset="0"/>
                        </a:rPr>
                        <a:t> </a:t>
                      </a:r>
                      <a:r>
                        <a:rPr lang="en-US" sz="1400" dirty="0" err="1">
                          <a:latin typeface="Lato" panose="020F0502020204030203" pitchFamily="34" charset="0"/>
                          <a:ea typeface="Lato" panose="020F0502020204030203" pitchFamily="34" charset="0"/>
                          <a:cs typeface="Lato" panose="020F0502020204030203" pitchFamily="34" charset="0"/>
                        </a:rPr>
                        <a:t>dữ</a:t>
                      </a:r>
                      <a:r>
                        <a:rPr lang="en-US" sz="1400" dirty="0">
                          <a:latin typeface="Lato" panose="020F0502020204030203" pitchFamily="34" charset="0"/>
                          <a:ea typeface="Lato" panose="020F0502020204030203" pitchFamily="34" charset="0"/>
                          <a:cs typeface="Lato" panose="020F0502020204030203" pitchFamily="34" charset="0"/>
                        </a:rPr>
                        <a:t> </a:t>
                      </a:r>
                      <a:r>
                        <a:rPr lang="en-US" sz="1400" dirty="0" err="1">
                          <a:latin typeface="Lato" panose="020F0502020204030203" pitchFamily="34" charset="0"/>
                          <a:ea typeface="Lato" panose="020F0502020204030203" pitchFamily="34" charset="0"/>
                          <a:cs typeface="Lato" panose="020F0502020204030203" pitchFamily="34" charset="0"/>
                        </a:rPr>
                        <a:t>liệu</a:t>
                      </a:r>
                      <a:endParaRPr lang="en-US" sz="1400" dirty="0">
                        <a:latin typeface="Lato" panose="020F0502020204030203" pitchFamily="34" charset="0"/>
                        <a:ea typeface="Lato" panose="020F0502020204030203" pitchFamily="34" charset="0"/>
                        <a:cs typeface="Lato" panose="020F0502020204030203" pitchFamily="34" charset="0"/>
                      </a:endParaRPr>
                    </a:p>
                  </a:txBody>
                  <a:tcPr/>
                </a:tc>
                <a:tc>
                  <a:txBody>
                    <a:bodyPr/>
                    <a:lstStyle/>
                    <a:p>
                      <a:pPr algn="ctr"/>
                      <a:r>
                        <a:rPr lang="en-US" sz="1400" dirty="0" err="1">
                          <a:latin typeface="Lato" panose="020F0502020204030203" pitchFamily="34" charset="0"/>
                          <a:ea typeface="Lato" panose="020F0502020204030203" pitchFamily="34" charset="0"/>
                          <a:cs typeface="Lato" panose="020F0502020204030203" pitchFamily="34" charset="0"/>
                        </a:rPr>
                        <a:t>Mô</a:t>
                      </a:r>
                      <a:r>
                        <a:rPr lang="en-US" sz="1400" dirty="0">
                          <a:latin typeface="Lato" panose="020F0502020204030203" pitchFamily="34" charset="0"/>
                          <a:ea typeface="Lato" panose="020F0502020204030203" pitchFamily="34" charset="0"/>
                          <a:cs typeface="Lato" panose="020F0502020204030203" pitchFamily="34" charset="0"/>
                        </a:rPr>
                        <a:t> </a:t>
                      </a:r>
                      <a:r>
                        <a:rPr lang="en-US" sz="1400" dirty="0" err="1">
                          <a:latin typeface="Lato" panose="020F0502020204030203" pitchFamily="34" charset="0"/>
                          <a:ea typeface="Lato" panose="020F0502020204030203" pitchFamily="34" charset="0"/>
                          <a:cs typeface="Lato" panose="020F0502020204030203" pitchFamily="34" charset="0"/>
                        </a:rPr>
                        <a:t>tả</a:t>
                      </a:r>
                      <a:endParaRPr lang="en-US" sz="1400" dirty="0">
                        <a:latin typeface="Lato" panose="020F0502020204030203" pitchFamily="34" charset="0"/>
                        <a:ea typeface="Lato" panose="020F0502020204030203" pitchFamily="34" charset="0"/>
                        <a:cs typeface="Lato" panose="020F0502020204030203" pitchFamily="34" charset="0"/>
                      </a:endParaRPr>
                    </a:p>
                  </a:txBody>
                  <a:tcPr/>
                </a:tc>
                <a:tc>
                  <a:txBody>
                    <a:bodyPr/>
                    <a:lstStyle/>
                    <a:p>
                      <a:pPr algn="ctr"/>
                      <a:r>
                        <a:rPr lang="en-US" sz="1400" dirty="0" err="1">
                          <a:latin typeface="Lato" panose="020F0502020204030203" pitchFamily="34" charset="0"/>
                          <a:ea typeface="Lato" panose="020F0502020204030203" pitchFamily="34" charset="0"/>
                          <a:cs typeface="Lato" panose="020F0502020204030203" pitchFamily="34" charset="0"/>
                        </a:rPr>
                        <a:t>Tổng</a:t>
                      </a:r>
                      <a:endParaRPr lang="en-US" sz="1400" dirty="0">
                        <a:latin typeface="Lato" panose="020F0502020204030203" pitchFamily="34" charset="0"/>
                        <a:ea typeface="Lato" panose="020F0502020204030203" pitchFamily="34" charset="0"/>
                        <a:cs typeface="Lato" panose="020F0502020204030203" pitchFamily="34" charset="0"/>
                      </a:endParaRPr>
                    </a:p>
                  </a:txBody>
                  <a:tcPr/>
                </a:tc>
                <a:extLst>
                  <a:ext uri="{0D108BD9-81ED-4DB2-BD59-A6C34878D82A}">
                    <a16:rowId xmlns:a16="http://schemas.microsoft.com/office/drawing/2014/main" val="266234448"/>
                  </a:ext>
                </a:extLst>
              </a:tr>
              <a:tr h="370840">
                <a:tc>
                  <a:txBody>
                    <a:bodyPr/>
                    <a:lstStyle/>
                    <a:p>
                      <a:pPr algn="ctr"/>
                      <a:r>
                        <a:rPr lang="en-US" sz="1400" dirty="0">
                          <a:latin typeface="Lato" panose="020F0502020204030203" pitchFamily="34" charset="0"/>
                          <a:ea typeface="Lato" panose="020F0502020204030203" pitchFamily="34" charset="0"/>
                          <a:cs typeface="Lato" panose="020F0502020204030203" pitchFamily="34" charset="0"/>
                        </a:rPr>
                        <a:t>1</a:t>
                      </a:r>
                    </a:p>
                  </a:txBody>
                  <a:tcPr/>
                </a:tc>
                <a:tc>
                  <a:txBody>
                    <a:bodyPr/>
                    <a:lstStyle/>
                    <a:p>
                      <a:pPr algn="ctr"/>
                      <a:r>
                        <a:rPr lang="pt-BR" sz="1400" dirty="0">
                          <a:latin typeface="Lato" panose="020F0502020204030203" pitchFamily="34" charset="0"/>
                          <a:ea typeface="Lato" panose="020F0502020204030203" pitchFamily="34" charset="0"/>
                          <a:cs typeface="Lato" panose="020F0502020204030203" pitchFamily="34" charset="0"/>
                        </a:rPr>
                        <a:t>200.000 mẫu / 8h / 1 mẫu mùi</a:t>
                      </a:r>
                    </a:p>
                  </a:txBody>
                  <a:tcPr/>
                </a:tc>
                <a:tc>
                  <a:txBody>
                    <a:bodyPr/>
                    <a:lstStyle/>
                    <a:p>
                      <a:pPr algn="ctr"/>
                      <a:r>
                        <a:rPr lang="pt-BR" sz="1400" dirty="0">
                          <a:latin typeface="Lato" panose="020F0502020204030203" pitchFamily="34" charset="0"/>
                          <a:ea typeface="Lato" panose="020F0502020204030203" pitchFamily="34" charset="0"/>
                          <a:cs typeface="Lato" panose="020F0502020204030203" pitchFamily="34" charset="0"/>
                        </a:rPr>
                        <a:t>600.000 mẫu</a:t>
                      </a:r>
                    </a:p>
                  </a:txBody>
                  <a:tcPr/>
                </a:tc>
                <a:extLst>
                  <a:ext uri="{0D108BD9-81ED-4DB2-BD59-A6C34878D82A}">
                    <a16:rowId xmlns:a16="http://schemas.microsoft.com/office/drawing/2014/main" val="2817326921"/>
                  </a:ext>
                </a:extLst>
              </a:tr>
              <a:tr h="370840">
                <a:tc>
                  <a:txBody>
                    <a:bodyPr/>
                    <a:lstStyle/>
                    <a:p>
                      <a:pPr algn="ctr"/>
                      <a:r>
                        <a:rPr lang="en-US" sz="1400" dirty="0">
                          <a:latin typeface="Lato" panose="020F0502020204030203" pitchFamily="34" charset="0"/>
                          <a:ea typeface="Lato" panose="020F0502020204030203" pitchFamily="34" charset="0"/>
                          <a:cs typeface="Lato" panose="020F0502020204030203" pitchFamily="34" charset="0"/>
                        </a:rPr>
                        <a:t>2</a:t>
                      </a:r>
                    </a:p>
                  </a:txBody>
                  <a:tcPr/>
                </a:tc>
                <a:tc>
                  <a:txBody>
                    <a:bodyPr/>
                    <a:lstStyle/>
                    <a:p>
                      <a:pPr algn="ctr"/>
                      <a:r>
                        <a:rPr lang="pt-BR" sz="1400" dirty="0">
                          <a:latin typeface="Lato" panose="020F0502020204030203" pitchFamily="34" charset="0"/>
                          <a:ea typeface="Lato" panose="020F0502020204030203" pitchFamily="34" charset="0"/>
                          <a:cs typeface="Lato" panose="020F0502020204030203" pitchFamily="34" charset="0"/>
                        </a:rPr>
                        <a:t>1.000.000 mẫu / 40h / 1 mẫu mùi</a:t>
                      </a:r>
                      <a:endParaRPr lang="en-US" sz="1400" dirty="0">
                        <a:latin typeface="Lato" panose="020F0502020204030203" pitchFamily="34" charset="0"/>
                        <a:ea typeface="Lato" panose="020F0502020204030203" pitchFamily="34" charset="0"/>
                        <a:cs typeface="Lato" panose="020F0502020204030203" pitchFamily="34" charset="0"/>
                      </a:endParaRPr>
                    </a:p>
                  </a:txBody>
                  <a:tcPr/>
                </a:tc>
                <a:tc>
                  <a:txBody>
                    <a:bodyPr/>
                    <a:lstStyle/>
                    <a:p>
                      <a:pPr algn="ctr"/>
                      <a:r>
                        <a:rPr lang="en-US" sz="1400" dirty="0">
                          <a:latin typeface="Lato" panose="020F0502020204030203" pitchFamily="34" charset="0"/>
                          <a:ea typeface="Lato" panose="020F0502020204030203" pitchFamily="34" charset="0"/>
                          <a:cs typeface="Lato" panose="020F0502020204030203" pitchFamily="34" charset="0"/>
                        </a:rPr>
                        <a:t>3.000.000 </a:t>
                      </a:r>
                      <a:r>
                        <a:rPr lang="en-US" sz="1400" dirty="0" err="1">
                          <a:latin typeface="Lato" panose="020F0502020204030203" pitchFamily="34" charset="0"/>
                          <a:ea typeface="Lato" panose="020F0502020204030203" pitchFamily="34" charset="0"/>
                          <a:cs typeface="Lato" panose="020F0502020204030203" pitchFamily="34" charset="0"/>
                        </a:rPr>
                        <a:t>mẫu</a:t>
                      </a:r>
                      <a:endParaRPr lang="en-US" sz="1400" dirty="0">
                        <a:latin typeface="Lato" panose="020F0502020204030203" pitchFamily="34" charset="0"/>
                        <a:ea typeface="Lato" panose="020F0502020204030203" pitchFamily="34" charset="0"/>
                        <a:cs typeface="Lato" panose="020F0502020204030203" pitchFamily="34" charset="0"/>
                      </a:endParaRPr>
                    </a:p>
                  </a:txBody>
                  <a:tcPr/>
                </a:tc>
                <a:extLst>
                  <a:ext uri="{0D108BD9-81ED-4DB2-BD59-A6C34878D82A}">
                    <a16:rowId xmlns:a16="http://schemas.microsoft.com/office/drawing/2014/main" val="3517225421"/>
                  </a:ext>
                </a:extLst>
              </a:tr>
              <a:tr h="370840">
                <a:tc>
                  <a:txBody>
                    <a:bodyPr/>
                    <a:lstStyle/>
                    <a:p>
                      <a:pPr algn="ctr"/>
                      <a:r>
                        <a:rPr lang="en-US" sz="1400" dirty="0">
                          <a:latin typeface="Lato" panose="020F0502020204030203" pitchFamily="34" charset="0"/>
                          <a:ea typeface="Lato" panose="020F0502020204030203" pitchFamily="34" charset="0"/>
                          <a:cs typeface="Lato" panose="020F0502020204030203" pitchFamily="34" charset="0"/>
                        </a:rPr>
                        <a:t>3</a:t>
                      </a:r>
                    </a:p>
                  </a:txBody>
                  <a:tcPr/>
                </a:tc>
                <a:tc>
                  <a:txBody>
                    <a:bodyPr/>
                    <a:lstStyle/>
                    <a:p>
                      <a:pPr algn="ctr"/>
                      <a:r>
                        <a:rPr lang="pt-BR" sz="1400" dirty="0">
                          <a:latin typeface="Lato" panose="020F0502020204030203" pitchFamily="34" charset="0"/>
                          <a:ea typeface="Lato" panose="020F0502020204030203" pitchFamily="34" charset="0"/>
                          <a:cs typeface="Lato" panose="020F0502020204030203" pitchFamily="34" charset="0"/>
                        </a:rPr>
                        <a:t>1.000.000 mẫu / 40h / 1 mẫu mùi</a:t>
                      </a:r>
                      <a:endParaRPr lang="en-US" sz="1400" dirty="0">
                        <a:latin typeface="Lato" panose="020F0502020204030203" pitchFamily="34" charset="0"/>
                        <a:ea typeface="Lato" panose="020F0502020204030203" pitchFamily="34" charset="0"/>
                        <a:cs typeface="Lato" panose="020F0502020204030203" pitchFamily="34" charset="0"/>
                      </a:endParaRPr>
                    </a:p>
                  </a:txBody>
                  <a:tcPr/>
                </a:tc>
                <a:tc>
                  <a:txBody>
                    <a:bodyPr/>
                    <a:lstStyle/>
                    <a:p>
                      <a:pPr algn="ctr"/>
                      <a:r>
                        <a:rPr lang="en-US" sz="1400" dirty="0">
                          <a:latin typeface="Lato" panose="020F0502020204030203" pitchFamily="34" charset="0"/>
                          <a:ea typeface="Lato" panose="020F0502020204030203" pitchFamily="34" charset="0"/>
                          <a:cs typeface="Lato" panose="020F0502020204030203" pitchFamily="34" charset="0"/>
                        </a:rPr>
                        <a:t>3.000.000 </a:t>
                      </a:r>
                      <a:r>
                        <a:rPr lang="en-US" sz="1400" dirty="0" err="1">
                          <a:latin typeface="Lato" panose="020F0502020204030203" pitchFamily="34" charset="0"/>
                          <a:ea typeface="Lato" panose="020F0502020204030203" pitchFamily="34" charset="0"/>
                          <a:cs typeface="Lato" panose="020F0502020204030203" pitchFamily="34" charset="0"/>
                        </a:rPr>
                        <a:t>mẫu</a:t>
                      </a:r>
                      <a:endParaRPr lang="en-US" sz="1400" dirty="0">
                        <a:latin typeface="Lato" panose="020F0502020204030203" pitchFamily="34" charset="0"/>
                        <a:ea typeface="Lato" panose="020F0502020204030203" pitchFamily="34" charset="0"/>
                        <a:cs typeface="Lato" panose="020F0502020204030203" pitchFamily="34" charset="0"/>
                      </a:endParaRPr>
                    </a:p>
                  </a:txBody>
                  <a:tcPr/>
                </a:tc>
                <a:extLst>
                  <a:ext uri="{0D108BD9-81ED-4DB2-BD59-A6C34878D82A}">
                    <a16:rowId xmlns:a16="http://schemas.microsoft.com/office/drawing/2014/main" val="1459286624"/>
                  </a:ext>
                </a:extLst>
              </a:tr>
            </a:tbl>
          </a:graphicData>
        </a:graphic>
      </p:graphicFrame>
      <p:sp>
        <p:nvSpPr>
          <p:cNvPr id="15" name="TextBox 14">
            <a:extLst>
              <a:ext uri="{FF2B5EF4-FFF2-40B4-BE49-F238E27FC236}">
                <a16:creationId xmlns:a16="http://schemas.microsoft.com/office/drawing/2014/main" id="{697F8C51-EE1B-EDFF-5AFD-3139156625F1}"/>
              </a:ext>
            </a:extLst>
          </p:cNvPr>
          <p:cNvSpPr txBox="1"/>
          <p:nvPr/>
        </p:nvSpPr>
        <p:spPr>
          <a:xfrm>
            <a:off x="1278996" y="3496638"/>
            <a:ext cx="3645515" cy="461665"/>
          </a:xfrm>
          <a:prstGeom prst="rect">
            <a:avLst/>
          </a:prstGeom>
          <a:noFill/>
        </p:spPr>
        <p:txBody>
          <a:bodyPr wrap="square" rtlCol="0">
            <a:spAutoFit/>
          </a:bodyPr>
          <a:lstStyle/>
          <a:p>
            <a:pPr algn="ctr"/>
            <a:r>
              <a:rPr lang="en-US" sz="2400" i="1" dirty="0"/>
              <a:t>B3. </a:t>
            </a:r>
            <a:r>
              <a:rPr lang="en-US" sz="2400" i="1" dirty="0" err="1"/>
              <a:t>Tập</a:t>
            </a:r>
            <a:r>
              <a:rPr lang="en-US" sz="2400" i="1" dirty="0"/>
              <a:t> </a:t>
            </a:r>
            <a:r>
              <a:rPr lang="en-US" sz="2400" i="1" dirty="0" err="1"/>
              <a:t>dữ</a:t>
            </a:r>
            <a:r>
              <a:rPr lang="en-US" sz="2400" i="1" dirty="0"/>
              <a:t> </a:t>
            </a:r>
            <a:r>
              <a:rPr lang="en-US" sz="2400" i="1" dirty="0" err="1"/>
              <a:t>liệu</a:t>
            </a:r>
            <a:r>
              <a:rPr lang="en-US" sz="2400" i="1" dirty="0"/>
              <a:t> </a:t>
            </a:r>
            <a:r>
              <a:rPr lang="en-US" sz="2400" i="1" dirty="0" err="1"/>
              <a:t>thô</a:t>
            </a:r>
            <a:endParaRPr lang="en-US" sz="2400" i="1" dirty="0"/>
          </a:p>
        </p:txBody>
      </p:sp>
    </p:spTree>
    <p:extLst>
      <p:ext uri="{BB962C8B-B14F-4D97-AF65-F5344CB8AC3E}">
        <p14:creationId xmlns:p14="http://schemas.microsoft.com/office/powerpoint/2010/main" val="3599268469"/>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Graphic spid="8" grpId="0">
        <p:bldAsOne/>
      </p:bldGraphic>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5D019-96A4-4D1E-AFB5-09D65C86E12D}"/>
              </a:ext>
            </a:extLst>
          </p:cNvPr>
          <p:cNvSpPr>
            <a:spLocks noGrp="1"/>
          </p:cNvSpPr>
          <p:nvPr>
            <p:ph type="title"/>
          </p:nvPr>
        </p:nvSpPr>
        <p:spPr/>
        <p:txBody>
          <a:bodyPr/>
          <a:lstStyle/>
          <a:p>
            <a:r>
              <a:rPr lang="en-US" dirty="0" err="1"/>
              <a:t>Xây</a:t>
            </a:r>
            <a:r>
              <a:rPr lang="en-US" dirty="0"/>
              <a:t> </a:t>
            </a:r>
            <a:r>
              <a:rPr lang="en-US" dirty="0" err="1"/>
              <a:t>dựng</a:t>
            </a:r>
            <a:r>
              <a:rPr lang="en-US" dirty="0"/>
              <a:t> </a:t>
            </a:r>
            <a:r>
              <a:rPr lang="en-US" dirty="0" err="1"/>
              <a:t>mô</a:t>
            </a:r>
            <a:r>
              <a:rPr lang="en-US" dirty="0"/>
              <a:t> </a:t>
            </a:r>
            <a:r>
              <a:rPr lang="en-US" dirty="0" err="1"/>
              <a:t>hình</a:t>
            </a:r>
            <a:endParaRPr lang="en-US" dirty="0"/>
          </a:p>
        </p:txBody>
      </p:sp>
      <p:sp>
        <p:nvSpPr>
          <p:cNvPr id="3" name="Text Placeholder 2">
            <a:extLst>
              <a:ext uri="{FF2B5EF4-FFF2-40B4-BE49-F238E27FC236}">
                <a16:creationId xmlns:a16="http://schemas.microsoft.com/office/drawing/2014/main" id="{A5726603-7893-4AE0-9532-68058044B69D}"/>
              </a:ext>
            </a:extLst>
          </p:cNvPr>
          <p:cNvSpPr>
            <a:spLocks noGrp="1"/>
          </p:cNvSpPr>
          <p:nvPr>
            <p:ph type="body" sz="quarter" idx="13"/>
          </p:nvPr>
        </p:nvSpPr>
        <p:spPr>
          <a:xfrm>
            <a:off x="1821169" y="5868895"/>
            <a:ext cx="8549657" cy="436099"/>
          </a:xfrm>
        </p:spPr>
        <p:txBody>
          <a:bodyPr/>
          <a:lstStyle/>
          <a:p>
            <a:pPr marL="0" indent="0" algn="ctr">
              <a:buNone/>
            </a:pPr>
            <a:r>
              <a:rPr lang="en-US" sz="2400" dirty="0" err="1"/>
              <a:t>Kiến</a:t>
            </a:r>
            <a:r>
              <a:rPr lang="en-US" sz="2400" dirty="0"/>
              <a:t> </a:t>
            </a:r>
            <a:r>
              <a:rPr lang="en-US" sz="2400" dirty="0" err="1"/>
              <a:t>trúc</a:t>
            </a:r>
            <a:r>
              <a:rPr lang="en-US" sz="2400" dirty="0"/>
              <a:t> </a:t>
            </a:r>
            <a:r>
              <a:rPr lang="en-US" sz="2400" dirty="0" err="1"/>
              <a:t>mạng</a:t>
            </a:r>
            <a:r>
              <a:rPr lang="en-US" sz="2400" dirty="0"/>
              <a:t> </a:t>
            </a:r>
            <a:r>
              <a:rPr lang="en-US" sz="2400" dirty="0" err="1"/>
              <a:t>nơ-ron</a:t>
            </a:r>
            <a:endParaRPr lang="en-US" sz="2400" dirty="0"/>
          </a:p>
        </p:txBody>
      </p:sp>
      <p:sp>
        <p:nvSpPr>
          <p:cNvPr id="6" name="Slide Number Placeholder 5">
            <a:extLst>
              <a:ext uri="{FF2B5EF4-FFF2-40B4-BE49-F238E27FC236}">
                <a16:creationId xmlns:a16="http://schemas.microsoft.com/office/drawing/2014/main" id="{11E4677A-4F02-4478-B9B8-685D0B6264D3}"/>
              </a:ext>
            </a:extLst>
          </p:cNvPr>
          <p:cNvSpPr>
            <a:spLocks noGrp="1"/>
          </p:cNvSpPr>
          <p:nvPr>
            <p:ph type="sldNum" sz="quarter" idx="12"/>
          </p:nvPr>
        </p:nvSpPr>
        <p:spPr/>
        <p:txBody>
          <a:bodyPr/>
          <a:lstStyle/>
          <a:p>
            <a:fld id="{9EA0BE3B-158A-4EDF-80DC-E394A0D1600F}" type="slidenum">
              <a:rPr lang="en-US" smtClean="0"/>
              <a:pPr/>
              <a:t>19</a:t>
            </a:fld>
            <a:endParaRPr lang="en-US"/>
          </a:p>
        </p:txBody>
      </p:sp>
      <p:pic>
        <p:nvPicPr>
          <p:cNvPr id="5" name="Picture 4">
            <a:extLst>
              <a:ext uri="{FF2B5EF4-FFF2-40B4-BE49-F238E27FC236}">
                <a16:creationId xmlns:a16="http://schemas.microsoft.com/office/drawing/2014/main" id="{9A9A4B46-5F81-D8D6-2AF3-4FA24320C1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8518" y="907237"/>
            <a:ext cx="9874961" cy="4773778"/>
          </a:xfrm>
          <a:prstGeom prst="rect">
            <a:avLst/>
          </a:prstGeom>
        </p:spPr>
      </p:pic>
    </p:spTree>
    <p:extLst>
      <p:ext uri="{BB962C8B-B14F-4D97-AF65-F5344CB8AC3E}">
        <p14:creationId xmlns:p14="http://schemas.microsoft.com/office/powerpoint/2010/main" val="1344885742"/>
      </p:ext>
    </p:extLst>
  </p:cSld>
  <p:clrMapOvr>
    <a:masterClrMapping/>
  </p:clrMapOvr>
  <p:transition spd="slow">
    <p:wipe dir="d"/>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642BA63-383F-45B9-939A-7A3B792A60C4}"/>
              </a:ext>
            </a:extLst>
          </p:cNvPr>
          <p:cNvSpPr>
            <a:spLocks noGrp="1"/>
          </p:cNvSpPr>
          <p:nvPr>
            <p:ph type="title"/>
          </p:nvPr>
        </p:nvSpPr>
        <p:spPr>
          <a:xfrm>
            <a:off x="3788898" y="2461846"/>
            <a:ext cx="4614203" cy="1934307"/>
          </a:xfrm>
        </p:spPr>
        <p:txBody>
          <a:bodyPr/>
          <a:lstStyle/>
          <a:p>
            <a:endParaRPr lang="en-US" dirty="0"/>
          </a:p>
        </p:txBody>
      </p:sp>
    </p:spTree>
    <p:extLst>
      <p:ext uri="{BB962C8B-B14F-4D97-AF65-F5344CB8AC3E}">
        <p14:creationId xmlns:p14="http://schemas.microsoft.com/office/powerpoint/2010/main" val="12340041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5D019-96A4-4D1E-AFB5-09D65C86E12D}"/>
              </a:ext>
            </a:extLst>
          </p:cNvPr>
          <p:cNvSpPr>
            <a:spLocks noGrp="1"/>
          </p:cNvSpPr>
          <p:nvPr>
            <p:ph type="title"/>
          </p:nvPr>
        </p:nvSpPr>
        <p:spPr/>
        <p:txBody>
          <a:bodyPr/>
          <a:lstStyle/>
          <a:p>
            <a:r>
              <a:rPr lang="en-US" dirty="0"/>
              <a:t>ĐÁNH GIÁ MÔ HÌNH</a:t>
            </a:r>
          </a:p>
        </p:txBody>
      </p:sp>
      <p:sp>
        <p:nvSpPr>
          <p:cNvPr id="3" name="Text Placeholder 2">
            <a:extLst>
              <a:ext uri="{FF2B5EF4-FFF2-40B4-BE49-F238E27FC236}">
                <a16:creationId xmlns:a16="http://schemas.microsoft.com/office/drawing/2014/main" id="{A5726603-7893-4AE0-9532-68058044B69D}"/>
              </a:ext>
            </a:extLst>
          </p:cNvPr>
          <p:cNvSpPr>
            <a:spLocks noGrp="1"/>
          </p:cNvSpPr>
          <p:nvPr>
            <p:ph type="body" sz="quarter" idx="13"/>
          </p:nvPr>
        </p:nvSpPr>
        <p:spPr>
          <a:xfrm>
            <a:off x="3645879" y="5825490"/>
            <a:ext cx="4288673" cy="545318"/>
          </a:xfrm>
        </p:spPr>
        <p:txBody>
          <a:bodyPr/>
          <a:lstStyle/>
          <a:p>
            <a:pPr marL="0" indent="0" algn="ctr">
              <a:buNone/>
            </a:pPr>
            <a:r>
              <a:rPr lang="en-US" sz="2400" dirty="0"/>
              <a:t>Ma </a:t>
            </a:r>
            <a:r>
              <a:rPr lang="en-US" sz="2400" dirty="0" err="1"/>
              <a:t>trận</a:t>
            </a:r>
            <a:r>
              <a:rPr lang="en-US" sz="2400" dirty="0"/>
              <a:t> </a:t>
            </a:r>
            <a:r>
              <a:rPr lang="en-US" sz="2400" dirty="0" err="1"/>
              <a:t>nhầm</a:t>
            </a:r>
            <a:r>
              <a:rPr lang="en-US" sz="2400" dirty="0"/>
              <a:t> </a:t>
            </a:r>
            <a:r>
              <a:rPr lang="en-US" sz="2400" dirty="0" err="1"/>
              <a:t>lẫn</a:t>
            </a:r>
            <a:endParaRPr lang="en-US" sz="2400" dirty="0"/>
          </a:p>
        </p:txBody>
      </p:sp>
      <p:sp>
        <p:nvSpPr>
          <p:cNvPr id="6" name="Slide Number Placeholder 5">
            <a:extLst>
              <a:ext uri="{FF2B5EF4-FFF2-40B4-BE49-F238E27FC236}">
                <a16:creationId xmlns:a16="http://schemas.microsoft.com/office/drawing/2014/main" id="{11E4677A-4F02-4478-B9B8-685D0B6264D3}"/>
              </a:ext>
            </a:extLst>
          </p:cNvPr>
          <p:cNvSpPr>
            <a:spLocks noGrp="1"/>
          </p:cNvSpPr>
          <p:nvPr>
            <p:ph type="sldNum" sz="quarter" idx="12"/>
          </p:nvPr>
        </p:nvSpPr>
        <p:spPr/>
        <p:txBody>
          <a:bodyPr/>
          <a:lstStyle/>
          <a:p>
            <a:fld id="{9EA0BE3B-158A-4EDF-80DC-E394A0D1600F}" type="slidenum">
              <a:rPr lang="en-US" smtClean="0"/>
              <a:pPr/>
              <a:t>20</a:t>
            </a:fld>
            <a:endParaRPr lang="en-US"/>
          </a:p>
        </p:txBody>
      </p:sp>
      <p:pic>
        <p:nvPicPr>
          <p:cNvPr id="2050" name="Picture 2">
            <a:extLst>
              <a:ext uri="{FF2B5EF4-FFF2-40B4-BE49-F238E27FC236}">
                <a16:creationId xmlns:a16="http://schemas.microsoft.com/office/drawing/2014/main" id="{9A41CC1A-8622-C60B-65DD-91625B300A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2351" y="1472728"/>
            <a:ext cx="5357867" cy="4323893"/>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09179910-C42A-374B-B943-872F60A92B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01780" y="1472727"/>
            <a:ext cx="5357868" cy="4323893"/>
          </a:xfrm>
          <a:prstGeom prst="rect">
            <a:avLst/>
          </a:prstGeom>
          <a:noFill/>
          <a:extLst>
            <a:ext uri="{909E8E84-426E-40DD-AFC4-6F175D3DCCD1}">
              <a14:hiddenFill xmlns:a14="http://schemas.microsoft.com/office/drawing/2010/main">
                <a:solidFill>
                  <a:srgbClr val="FFFFFF"/>
                </a:solidFill>
              </a14:hiddenFill>
            </a:ext>
          </a:extLst>
        </p:spPr>
      </p:pic>
      <p:sp>
        <p:nvSpPr>
          <p:cNvPr id="5" name="Text Placeholder 2">
            <a:extLst>
              <a:ext uri="{FF2B5EF4-FFF2-40B4-BE49-F238E27FC236}">
                <a16:creationId xmlns:a16="http://schemas.microsoft.com/office/drawing/2014/main" id="{201992F8-2979-128A-1DEE-8DF0ABE44739}"/>
              </a:ext>
            </a:extLst>
          </p:cNvPr>
          <p:cNvSpPr txBox="1">
            <a:spLocks/>
          </p:cNvSpPr>
          <p:nvPr/>
        </p:nvSpPr>
        <p:spPr>
          <a:xfrm>
            <a:off x="2256829" y="938196"/>
            <a:ext cx="1708909" cy="54531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t>Test</a:t>
            </a:r>
          </a:p>
        </p:txBody>
      </p:sp>
      <p:sp>
        <p:nvSpPr>
          <p:cNvPr id="7" name="Text Placeholder 2">
            <a:extLst>
              <a:ext uri="{FF2B5EF4-FFF2-40B4-BE49-F238E27FC236}">
                <a16:creationId xmlns:a16="http://schemas.microsoft.com/office/drawing/2014/main" id="{D1627301-B9E7-06D1-3BE4-6488F9DD4940}"/>
              </a:ext>
            </a:extLst>
          </p:cNvPr>
          <p:cNvSpPr txBox="1">
            <a:spLocks/>
          </p:cNvSpPr>
          <p:nvPr/>
        </p:nvSpPr>
        <p:spPr>
          <a:xfrm>
            <a:off x="8302056" y="938196"/>
            <a:ext cx="1708909" cy="54531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t>Val</a:t>
            </a:r>
          </a:p>
        </p:txBody>
      </p:sp>
    </p:spTree>
    <p:extLst>
      <p:ext uri="{BB962C8B-B14F-4D97-AF65-F5344CB8AC3E}">
        <p14:creationId xmlns:p14="http://schemas.microsoft.com/office/powerpoint/2010/main" val="2208819142"/>
      </p:ext>
    </p:extLst>
  </p:cSld>
  <p:clrMapOvr>
    <a:masterClrMapping/>
  </p:clrMapOvr>
  <p:transition spd="slow">
    <p:wipe dir="d"/>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5D019-96A4-4D1E-AFB5-09D65C86E12D}"/>
              </a:ext>
            </a:extLst>
          </p:cNvPr>
          <p:cNvSpPr>
            <a:spLocks noGrp="1"/>
          </p:cNvSpPr>
          <p:nvPr>
            <p:ph type="title"/>
          </p:nvPr>
        </p:nvSpPr>
        <p:spPr/>
        <p:txBody>
          <a:bodyPr/>
          <a:lstStyle/>
          <a:p>
            <a:r>
              <a:rPr lang="en-US" dirty="0"/>
              <a:t>ĐÁNH GIÁ MÔ HÌNH</a:t>
            </a:r>
          </a:p>
        </p:txBody>
      </p:sp>
      <p:sp>
        <p:nvSpPr>
          <p:cNvPr id="6" name="Slide Number Placeholder 5">
            <a:extLst>
              <a:ext uri="{FF2B5EF4-FFF2-40B4-BE49-F238E27FC236}">
                <a16:creationId xmlns:a16="http://schemas.microsoft.com/office/drawing/2014/main" id="{11E4677A-4F02-4478-B9B8-685D0B6264D3}"/>
              </a:ext>
            </a:extLst>
          </p:cNvPr>
          <p:cNvSpPr>
            <a:spLocks noGrp="1"/>
          </p:cNvSpPr>
          <p:nvPr>
            <p:ph type="sldNum" sz="quarter" idx="12"/>
          </p:nvPr>
        </p:nvSpPr>
        <p:spPr/>
        <p:txBody>
          <a:bodyPr/>
          <a:lstStyle/>
          <a:p>
            <a:fld id="{9EA0BE3B-158A-4EDF-80DC-E394A0D1600F}" type="slidenum">
              <a:rPr lang="en-US" smtClean="0"/>
              <a:pPr/>
              <a:t>21</a:t>
            </a:fld>
            <a:endParaRPr lang="en-US"/>
          </a:p>
        </p:txBody>
      </p:sp>
      <p:graphicFrame>
        <p:nvGraphicFramePr>
          <p:cNvPr id="5" name="Table 4">
            <a:extLst>
              <a:ext uri="{FF2B5EF4-FFF2-40B4-BE49-F238E27FC236}">
                <a16:creationId xmlns:a16="http://schemas.microsoft.com/office/drawing/2014/main" id="{F0929C82-9AB7-21DB-2456-96E2008E0A76}"/>
              </a:ext>
            </a:extLst>
          </p:cNvPr>
          <p:cNvGraphicFramePr>
            <a:graphicFrameLocks noGrp="1"/>
          </p:cNvGraphicFramePr>
          <p:nvPr>
            <p:extLst>
              <p:ext uri="{D42A27DB-BD31-4B8C-83A1-F6EECF244321}">
                <p14:modId xmlns:p14="http://schemas.microsoft.com/office/powerpoint/2010/main" val="2086939830"/>
              </p:ext>
            </p:extLst>
          </p:nvPr>
        </p:nvGraphicFramePr>
        <p:xfrm>
          <a:off x="1296174" y="1313308"/>
          <a:ext cx="9277233" cy="4780881"/>
        </p:xfrm>
        <a:graphic>
          <a:graphicData uri="http://schemas.openxmlformats.org/drawingml/2006/table">
            <a:tbl>
              <a:tblPr firstRow="1" bandRow="1" bandCol="1">
                <a:tableStyleId>{5A111915-BE36-4E01-A7E5-04B1672EAD32}</a:tableStyleId>
              </a:tblPr>
              <a:tblGrid>
                <a:gridCol w="1867301">
                  <a:extLst>
                    <a:ext uri="{9D8B030D-6E8A-4147-A177-3AD203B41FA5}">
                      <a16:colId xmlns:a16="http://schemas.microsoft.com/office/drawing/2014/main" val="3426399455"/>
                    </a:ext>
                  </a:extLst>
                </a:gridCol>
                <a:gridCol w="1328286">
                  <a:extLst>
                    <a:ext uri="{9D8B030D-6E8A-4147-A177-3AD203B41FA5}">
                      <a16:colId xmlns:a16="http://schemas.microsoft.com/office/drawing/2014/main" val="876769204"/>
                    </a:ext>
                  </a:extLst>
                </a:gridCol>
                <a:gridCol w="2507562">
                  <a:extLst>
                    <a:ext uri="{9D8B030D-6E8A-4147-A177-3AD203B41FA5}">
                      <a16:colId xmlns:a16="http://schemas.microsoft.com/office/drawing/2014/main" val="2219353481"/>
                    </a:ext>
                  </a:extLst>
                </a:gridCol>
                <a:gridCol w="1787042">
                  <a:extLst>
                    <a:ext uri="{9D8B030D-6E8A-4147-A177-3AD203B41FA5}">
                      <a16:colId xmlns:a16="http://schemas.microsoft.com/office/drawing/2014/main" val="1235219590"/>
                    </a:ext>
                  </a:extLst>
                </a:gridCol>
                <a:gridCol w="1787042">
                  <a:extLst>
                    <a:ext uri="{9D8B030D-6E8A-4147-A177-3AD203B41FA5}">
                      <a16:colId xmlns:a16="http://schemas.microsoft.com/office/drawing/2014/main" val="2557222037"/>
                    </a:ext>
                  </a:extLst>
                </a:gridCol>
              </a:tblGrid>
              <a:tr h="323347">
                <a:tc rowSpan="2">
                  <a:txBody>
                    <a:bodyPr/>
                    <a:lstStyle/>
                    <a:p>
                      <a:pPr algn="ctr"/>
                      <a:r>
                        <a:rPr lang="en-US" sz="1600" dirty="0" err="1"/>
                        <a:t>Đề</a:t>
                      </a:r>
                      <a:r>
                        <a:rPr lang="en-US" sz="1600" dirty="0"/>
                        <a:t> </a:t>
                      </a:r>
                      <a:r>
                        <a:rPr lang="en-US" sz="1600" dirty="0" err="1"/>
                        <a:t>tài</a:t>
                      </a:r>
                      <a:endParaRPr lang="en-US" sz="1600" dirty="0">
                        <a:latin typeface="Lato" panose="020F0502020204030203" pitchFamily="34" charset="0"/>
                        <a:ea typeface="Lato" panose="020F0502020204030203" pitchFamily="34" charset="0"/>
                        <a:cs typeface="Lato" panose="020F0502020204030203" pitchFamily="34" charset="0"/>
                      </a:endParaRPr>
                    </a:p>
                  </a:txBody>
                  <a:tcPr/>
                </a:tc>
                <a:tc rowSpan="2">
                  <a:txBody>
                    <a:bodyPr/>
                    <a:lstStyle/>
                    <a:p>
                      <a:pPr algn="ctr"/>
                      <a:r>
                        <a:rPr lang="en-US" sz="1600" dirty="0" err="1"/>
                        <a:t>Phương</a:t>
                      </a:r>
                      <a:r>
                        <a:rPr lang="en-US" sz="1600" dirty="0"/>
                        <a:t> </a:t>
                      </a:r>
                      <a:r>
                        <a:rPr lang="en-US" sz="1600" dirty="0" err="1"/>
                        <a:t>pháp</a:t>
                      </a:r>
                      <a:endParaRPr lang="en-US" sz="1600" dirty="0">
                        <a:latin typeface="Lato" panose="020F0502020204030203" pitchFamily="34" charset="0"/>
                        <a:ea typeface="Lato" panose="020F0502020204030203" pitchFamily="34" charset="0"/>
                        <a:cs typeface="Lato" panose="020F0502020204030203" pitchFamily="34" charset="0"/>
                      </a:endParaRPr>
                    </a:p>
                  </a:txBody>
                  <a:tcPr/>
                </a:tc>
                <a:tc rowSpan="2">
                  <a:txBody>
                    <a:bodyPr/>
                    <a:lstStyle/>
                    <a:p>
                      <a:pPr algn="ctr"/>
                      <a:r>
                        <a:rPr lang="en-US" sz="1600" dirty="0" err="1"/>
                        <a:t>Mô</a:t>
                      </a:r>
                      <a:r>
                        <a:rPr lang="en-US" sz="1600" dirty="0"/>
                        <a:t> </a:t>
                      </a:r>
                      <a:r>
                        <a:rPr lang="en-US" sz="1600" dirty="0" err="1"/>
                        <a:t>hình</a:t>
                      </a:r>
                      <a:endParaRPr lang="en-US" sz="1600" dirty="0">
                        <a:latin typeface="Lato" panose="020F0502020204030203" pitchFamily="34" charset="0"/>
                        <a:ea typeface="Lato" panose="020F0502020204030203" pitchFamily="34" charset="0"/>
                        <a:cs typeface="Lato" panose="020F0502020204030203" pitchFamily="34" charset="0"/>
                      </a:endParaRPr>
                    </a:p>
                  </a:txBody>
                  <a:tcPr/>
                </a:tc>
                <a:tc gridSpan="2">
                  <a:txBody>
                    <a:bodyPr/>
                    <a:lstStyle/>
                    <a:p>
                      <a:pPr algn="ctr"/>
                      <a:r>
                        <a:rPr lang="en-US" sz="1600" dirty="0" err="1"/>
                        <a:t>Tham</a:t>
                      </a:r>
                      <a:r>
                        <a:rPr lang="en-US" sz="1600" dirty="0"/>
                        <a:t> </a:t>
                      </a:r>
                      <a:r>
                        <a:rPr lang="en-US" sz="1600" dirty="0" err="1"/>
                        <a:t>số</a:t>
                      </a:r>
                      <a:r>
                        <a:rPr lang="en-US" sz="1600" dirty="0"/>
                        <a:t> </a:t>
                      </a:r>
                      <a:r>
                        <a:rPr lang="en-US" sz="1600" dirty="0" err="1"/>
                        <a:t>đánh</a:t>
                      </a:r>
                      <a:r>
                        <a:rPr lang="en-US" sz="1600" dirty="0"/>
                        <a:t> </a:t>
                      </a:r>
                      <a:r>
                        <a:rPr lang="en-US" sz="1600" dirty="0" err="1"/>
                        <a:t>giá</a:t>
                      </a:r>
                      <a:endParaRPr lang="en-US" sz="1600" dirty="0">
                        <a:latin typeface="Lato" panose="020F0502020204030203" pitchFamily="34" charset="0"/>
                        <a:ea typeface="Lato" panose="020F0502020204030203" pitchFamily="34" charset="0"/>
                        <a:cs typeface="Lato" panose="020F0502020204030203" pitchFamily="34" charset="0"/>
                      </a:endParaRPr>
                    </a:p>
                  </a:txBody>
                  <a:tcPr/>
                </a:tc>
                <a:tc hMerge="1">
                  <a:txBody>
                    <a:bodyPr/>
                    <a:lstStyle/>
                    <a:p>
                      <a:endParaRPr lang="en-US" dirty="0"/>
                    </a:p>
                  </a:txBody>
                  <a:tcPr/>
                </a:tc>
                <a:extLst>
                  <a:ext uri="{0D108BD9-81ED-4DB2-BD59-A6C34878D82A}">
                    <a16:rowId xmlns:a16="http://schemas.microsoft.com/office/drawing/2014/main" val="3595509574"/>
                  </a:ext>
                </a:extLst>
              </a:tr>
              <a:tr h="323347">
                <a:tc vMerge="1">
                  <a:txBody>
                    <a:bodyPr/>
                    <a:lstStyle/>
                    <a:p>
                      <a:endParaRPr lang="en-US"/>
                    </a:p>
                  </a:txBody>
                  <a:tcPr/>
                </a:tc>
                <a:tc vMerge="1">
                  <a:txBody>
                    <a:bodyPr/>
                    <a:lstStyle/>
                    <a:p>
                      <a:endParaRPr lang="en-US" dirty="0"/>
                    </a:p>
                  </a:txBody>
                  <a:tcPr/>
                </a:tc>
                <a:tc vMerge="1">
                  <a:txBody>
                    <a:bodyPr/>
                    <a:lstStyle/>
                    <a:p>
                      <a:endParaRPr lang="en-US" dirty="0"/>
                    </a:p>
                  </a:txBody>
                  <a:tcPr/>
                </a:tc>
                <a:tc>
                  <a:txBody>
                    <a:bodyPr/>
                    <a:lstStyle/>
                    <a:p>
                      <a:pPr algn="ctr"/>
                      <a:r>
                        <a:rPr lang="en-US" sz="1600" b="1" dirty="0" err="1">
                          <a:solidFill>
                            <a:schemeClr val="bg1"/>
                          </a:solidFill>
                        </a:rPr>
                        <a:t>Độ</a:t>
                      </a:r>
                      <a:r>
                        <a:rPr lang="en-US" sz="1600" b="1" dirty="0">
                          <a:solidFill>
                            <a:schemeClr val="bg1"/>
                          </a:solidFill>
                        </a:rPr>
                        <a:t> </a:t>
                      </a:r>
                      <a:r>
                        <a:rPr lang="en-US" sz="1600" b="1" dirty="0" err="1">
                          <a:solidFill>
                            <a:schemeClr val="bg1"/>
                          </a:solidFill>
                        </a:rPr>
                        <a:t>chính</a:t>
                      </a:r>
                      <a:r>
                        <a:rPr lang="en-US" sz="1600" b="1" dirty="0">
                          <a:solidFill>
                            <a:schemeClr val="bg1"/>
                          </a:solidFill>
                        </a:rPr>
                        <a:t> </a:t>
                      </a:r>
                      <a:r>
                        <a:rPr lang="en-US" sz="1600" b="1" dirty="0" err="1">
                          <a:solidFill>
                            <a:schemeClr val="bg1"/>
                          </a:solidFill>
                        </a:rPr>
                        <a:t>xác</a:t>
                      </a:r>
                      <a:r>
                        <a:rPr lang="en-US" sz="1600" b="1" dirty="0">
                          <a:solidFill>
                            <a:schemeClr val="bg1"/>
                          </a:solidFill>
                        </a:rPr>
                        <a:t> [%]</a:t>
                      </a:r>
                      <a:endParaRPr lang="en-US" sz="1600" b="1" dirty="0">
                        <a:solidFill>
                          <a:schemeClr val="bg1"/>
                        </a:solidFill>
                        <a:latin typeface="Lato" panose="020F0502020204030203" pitchFamily="34" charset="0"/>
                        <a:ea typeface="Lato" panose="020F0502020204030203" pitchFamily="34" charset="0"/>
                        <a:cs typeface="Lato" panose="020F0502020204030203" pitchFamily="34" charset="0"/>
                      </a:endParaRPr>
                    </a:p>
                  </a:txBody>
                  <a:tcPr>
                    <a:solidFill>
                      <a:srgbClr val="5B9BD5"/>
                    </a:solidFill>
                  </a:tcPr>
                </a:tc>
                <a:tc>
                  <a:txBody>
                    <a:bodyPr/>
                    <a:lstStyle/>
                    <a:p>
                      <a:pPr algn="ctr"/>
                      <a:r>
                        <a:rPr lang="en-US" sz="1600" b="1" dirty="0" err="1">
                          <a:solidFill>
                            <a:schemeClr val="bg1"/>
                          </a:solidFill>
                        </a:rPr>
                        <a:t>Điểm</a:t>
                      </a:r>
                      <a:r>
                        <a:rPr lang="en-US" sz="1600" b="1" dirty="0">
                          <a:solidFill>
                            <a:schemeClr val="bg1"/>
                          </a:solidFill>
                        </a:rPr>
                        <a:t> F1</a:t>
                      </a:r>
                      <a:endParaRPr lang="en-US" sz="1600" b="1" dirty="0">
                        <a:solidFill>
                          <a:schemeClr val="bg1"/>
                        </a:solidFill>
                        <a:latin typeface="Lato" panose="020F0502020204030203" pitchFamily="34" charset="0"/>
                        <a:ea typeface="Lato" panose="020F0502020204030203" pitchFamily="34" charset="0"/>
                        <a:cs typeface="Lato" panose="020F0502020204030203" pitchFamily="34" charset="0"/>
                      </a:endParaRPr>
                    </a:p>
                  </a:txBody>
                  <a:tcPr>
                    <a:solidFill>
                      <a:srgbClr val="5B9BD5"/>
                    </a:solidFill>
                  </a:tcPr>
                </a:tc>
                <a:extLst>
                  <a:ext uri="{0D108BD9-81ED-4DB2-BD59-A6C34878D82A}">
                    <a16:rowId xmlns:a16="http://schemas.microsoft.com/office/drawing/2014/main" val="307853547"/>
                  </a:ext>
                </a:extLst>
              </a:tr>
              <a:tr h="367236">
                <a:tc rowSpan="5">
                  <a:txBody>
                    <a:bodyPr/>
                    <a:lstStyle/>
                    <a:p>
                      <a:pPr algn="ctr">
                        <a:lnSpc>
                          <a:spcPct val="110000"/>
                        </a:lnSpc>
                        <a:spcBef>
                          <a:spcPts val="300"/>
                        </a:spcBef>
                      </a:pPr>
                      <a:r>
                        <a:rPr lang="en-US" sz="1600" dirty="0" err="1"/>
                        <a:t>Phân</a:t>
                      </a:r>
                      <a:r>
                        <a:rPr lang="en-US" sz="1600" dirty="0"/>
                        <a:t> </a:t>
                      </a:r>
                      <a:r>
                        <a:rPr lang="en-US" sz="1600" dirty="0" err="1"/>
                        <a:t>loại</a:t>
                      </a:r>
                      <a:r>
                        <a:rPr lang="en-US" sz="1600" dirty="0"/>
                        <a:t> </a:t>
                      </a:r>
                      <a:r>
                        <a:rPr lang="en-US" sz="1600" dirty="0" err="1"/>
                        <a:t>và</a:t>
                      </a:r>
                      <a:r>
                        <a:rPr lang="en-US" sz="1600" dirty="0"/>
                        <a:t> </a:t>
                      </a:r>
                      <a:r>
                        <a:rPr lang="en-US" sz="1600" dirty="0" err="1"/>
                        <a:t>xác</a:t>
                      </a:r>
                      <a:r>
                        <a:rPr lang="en-US" sz="1600" dirty="0"/>
                        <a:t> </a:t>
                      </a:r>
                      <a:r>
                        <a:rPr lang="en-US" sz="1600" dirty="0" err="1"/>
                        <a:t>định</a:t>
                      </a:r>
                      <a:r>
                        <a:rPr lang="en-US" sz="1600" dirty="0"/>
                        <a:t> </a:t>
                      </a:r>
                      <a:r>
                        <a:rPr lang="en-US" sz="1600" dirty="0" err="1"/>
                        <a:t>độ</a:t>
                      </a:r>
                      <a:r>
                        <a:rPr lang="en-US" sz="1600" dirty="0"/>
                        <a:t> </a:t>
                      </a:r>
                      <a:r>
                        <a:rPr lang="en-US" sz="1600" dirty="0" err="1"/>
                        <a:t>tươi</a:t>
                      </a:r>
                      <a:r>
                        <a:rPr lang="en-US" sz="1600" dirty="0"/>
                        <a:t> </a:t>
                      </a:r>
                      <a:r>
                        <a:rPr lang="en-US" sz="1600" dirty="0" err="1"/>
                        <a:t>thực</a:t>
                      </a:r>
                      <a:r>
                        <a:rPr lang="en-US" sz="1600" dirty="0"/>
                        <a:t> </a:t>
                      </a:r>
                      <a:r>
                        <a:rPr lang="en-US" sz="1600" dirty="0" err="1"/>
                        <a:t>phẩm</a:t>
                      </a:r>
                      <a:endParaRPr lang="en-US" sz="1600" b="1" dirty="0">
                        <a:latin typeface="Lato" panose="020F0502020204030203" pitchFamily="34" charset="0"/>
                        <a:ea typeface="Lato" panose="020F0502020204030203" pitchFamily="34" charset="0"/>
                        <a:cs typeface="Lato" panose="020F0502020204030203" pitchFamily="34" charset="0"/>
                      </a:endParaRPr>
                    </a:p>
                  </a:txBody>
                  <a:tcPr marL="68580" marR="68580" marT="0" marB="0"/>
                </a:tc>
                <a:tc rowSpan="5">
                  <a:txBody>
                    <a:bodyPr/>
                    <a:lstStyle/>
                    <a:p>
                      <a:pPr algn="ctr">
                        <a:lnSpc>
                          <a:spcPct val="110000"/>
                        </a:lnSpc>
                        <a:spcBef>
                          <a:spcPts val="300"/>
                        </a:spcBef>
                      </a:pPr>
                      <a:r>
                        <a:rPr lang="en-US" sz="1600" b="0" dirty="0" err="1"/>
                        <a:t>Dữ</a:t>
                      </a:r>
                      <a:r>
                        <a:rPr lang="en-US" sz="1600" b="0" dirty="0"/>
                        <a:t> </a:t>
                      </a:r>
                      <a:r>
                        <a:rPr lang="en-US" sz="1600" b="0" dirty="0" err="1"/>
                        <a:t>liệu</a:t>
                      </a:r>
                      <a:r>
                        <a:rPr lang="en-US" sz="1600" b="0" dirty="0"/>
                        <a:t> </a:t>
                      </a:r>
                      <a:r>
                        <a:rPr lang="en-US" sz="1600" b="0" dirty="0" err="1"/>
                        <a:t>đã</a:t>
                      </a:r>
                      <a:r>
                        <a:rPr lang="en-US" sz="1600" b="0" dirty="0"/>
                        <a:t> </a:t>
                      </a:r>
                      <a:r>
                        <a:rPr lang="en-US" sz="1600" b="0" dirty="0" err="1"/>
                        <a:t>xử</a:t>
                      </a:r>
                      <a:r>
                        <a:rPr lang="en-US" sz="1600" b="0" dirty="0"/>
                        <a:t> </a:t>
                      </a:r>
                      <a:r>
                        <a:rPr lang="en-US" sz="1600" b="0" dirty="0" err="1"/>
                        <a:t>lý</a:t>
                      </a:r>
                      <a:endParaRPr lang="en-US" sz="1600" b="0" dirty="0">
                        <a:latin typeface="Lato" panose="020F0502020204030203" pitchFamily="34" charset="0"/>
                        <a:ea typeface="Lato" panose="020F0502020204030203" pitchFamily="34" charset="0"/>
                        <a:cs typeface="Lato" panose="020F0502020204030203" pitchFamily="34" charset="0"/>
                      </a:endParaRPr>
                    </a:p>
                  </a:txBody>
                  <a:tcPr marL="68580" marR="68580" marT="0" marB="0"/>
                </a:tc>
                <a:tc>
                  <a:txBody>
                    <a:bodyPr/>
                    <a:lstStyle/>
                    <a:p>
                      <a:pPr algn="ctr">
                        <a:lnSpc>
                          <a:spcPct val="110000"/>
                        </a:lnSpc>
                        <a:spcBef>
                          <a:spcPts val="300"/>
                        </a:spcBef>
                      </a:pPr>
                      <a:r>
                        <a:rPr lang="en-US" sz="1600" dirty="0"/>
                        <a:t>Multi-layer perception</a:t>
                      </a:r>
                      <a:endParaRPr lang="en-US" sz="1600" dirty="0">
                        <a:latin typeface="Lato" panose="020F0502020204030203" pitchFamily="34" charset="0"/>
                        <a:ea typeface="Lato" panose="020F0502020204030203" pitchFamily="34" charset="0"/>
                        <a:cs typeface="Lato" panose="020F0502020204030203" pitchFamily="34" charset="0"/>
                      </a:endParaRPr>
                    </a:p>
                  </a:txBody>
                  <a:tcPr marL="68580" marR="68580" marT="0" marB="0"/>
                </a:tc>
                <a:tc>
                  <a:txBody>
                    <a:bodyPr/>
                    <a:lstStyle/>
                    <a:p>
                      <a:pPr algn="ctr">
                        <a:lnSpc>
                          <a:spcPct val="110000"/>
                        </a:lnSpc>
                        <a:spcBef>
                          <a:spcPts val="300"/>
                        </a:spcBef>
                      </a:pPr>
                      <a:r>
                        <a:rPr lang="en-US" sz="1600" b="0" dirty="0"/>
                        <a:t>86.35</a:t>
                      </a:r>
                      <a:endParaRPr lang="en-US" sz="1600" b="0" dirty="0">
                        <a:latin typeface="Lato" panose="020F0502020204030203" pitchFamily="34" charset="0"/>
                        <a:ea typeface="Lato" panose="020F0502020204030203" pitchFamily="34" charset="0"/>
                        <a:cs typeface="Lato" panose="020F0502020204030203" pitchFamily="34" charset="0"/>
                      </a:endParaRPr>
                    </a:p>
                  </a:txBody>
                  <a:tcPr marL="68580" marR="68580" marT="0" marB="0"/>
                </a:tc>
                <a:tc>
                  <a:txBody>
                    <a:bodyPr/>
                    <a:lstStyle/>
                    <a:p>
                      <a:pPr algn="ctr">
                        <a:lnSpc>
                          <a:spcPct val="110000"/>
                        </a:lnSpc>
                        <a:spcBef>
                          <a:spcPts val="300"/>
                        </a:spcBef>
                      </a:pPr>
                      <a:r>
                        <a:rPr lang="en-US" sz="1600" b="0" dirty="0"/>
                        <a:t>0.8528</a:t>
                      </a:r>
                      <a:endParaRPr lang="en-US" sz="1600" b="0" dirty="0">
                        <a:latin typeface="Lato" panose="020F0502020204030203" pitchFamily="34" charset="0"/>
                        <a:ea typeface="Lato" panose="020F0502020204030203" pitchFamily="34" charset="0"/>
                        <a:cs typeface="Lato" panose="020F0502020204030203" pitchFamily="34" charset="0"/>
                      </a:endParaRPr>
                    </a:p>
                  </a:txBody>
                  <a:tcPr marL="68580" marR="68580" marT="0" marB="0"/>
                </a:tc>
                <a:extLst>
                  <a:ext uri="{0D108BD9-81ED-4DB2-BD59-A6C34878D82A}">
                    <a16:rowId xmlns:a16="http://schemas.microsoft.com/office/drawing/2014/main" val="1902737504"/>
                  </a:ext>
                </a:extLst>
              </a:tr>
              <a:tr h="367236">
                <a:tc vMerge="1">
                  <a:txBody>
                    <a:bodyPr/>
                    <a:lstStyle/>
                    <a:p>
                      <a:endParaRPr lang="en-US"/>
                    </a:p>
                  </a:txBody>
                  <a:tcPr/>
                </a:tc>
                <a:tc vMerge="1">
                  <a:txBody>
                    <a:bodyPr/>
                    <a:lstStyle/>
                    <a:p>
                      <a:endParaRPr lang="en-US"/>
                    </a:p>
                  </a:txBody>
                  <a:tcPr/>
                </a:tc>
                <a:tc>
                  <a:txBody>
                    <a:bodyPr/>
                    <a:lstStyle/>
                    <a:p>
                      <a:pPr algn="ctr">
                        <a:lnSpc>
                          <a:spcPct val="110000"/>
                        </a:lnSpc>
                        <a:spcBef>
                          <a:spcPts val="300"/>
                        </a:spcBef>
                      </a:pPr>
                      <a:r>
                        <a:rPr lang="en-US" sz="1600" dirty="0"/>
                        <a:t>Random Forest</a:t>
                      </a:r>
                      <a:endParaRPr lang="en-US" sz="1600" dirty="0">
                        <a:latin typeface="Lato" panose="020F0502020204030203" pitchFamily="34" charset="0"/>
                        <a:ea typeface="Lato" panose="020F0502020204030203" pitchFamily="34" charset="0"/>
                        <a:cs typeface="Lato" panose="020F0502020204030203" pitchFamily="34" charset="0"/>
                      </a:endParaRPr>
                    </a:p>
                  </a:txBody>
                  <a:tcPr marL="68580" marR="68580" marT="0" marB="0"/>
                </a:tc>
                <a:tc>
                  <a:txBody>
                    <a:bodyPr/>
                    <a:lstStyle/>
                    <a:p>
                      <a:pPr algn="ctr">
                        <a:lnSpc>
                          <a:spcPct val="110000"/>
                        </a:lnSpc>
                        <a:spcBef>
                          <a:spcPts val="300"/>
                        </a:spcBef>
                      </a:pPr>
                      <a:r>
                        <a:rPr lang="en-US" sz="1600" b="0" dirty="0"/>
                        <a:t>88.67</a:t>
                      </a:r>
                      <a:endParaRPr lang="en-US" sz="1600" b="0" dirty="0">
                        <a:latin typeface="Lato" panose="020F0502020204030203" pitchFamily="34" charset="0"/>
                        <a:ea typeface="Lato" panose="020F0502020204030203" pitchFamily="34" charset="0"/>
                        <a:cs typeface="Lato" panose="020F0502020204030203" pitchFamily="34" charset="0"/>
                      </a:endParaRPr>
                    </a:p>
                  </a:txBody>
                  <a:tcPr marL="68580" marR="68580" marT="0" marB="0"/>
                </a:tc>
                <a:tc>
                  <a:txBody>
                    <a:bodyPr/>
                    <a:lstStyle/>
                    <a:p>
                      <a:pPr algn="ctr">
                        <a:lnSpc>
                          <a:spcPct val="110000"/>
                        </a:lnSpc>
                        <a:spcBef>
                          <a:spcPts val="300"/>
                        </a:spcBef>
                      </a:pPr>
                      <a:r>
                        <a:rPr lang="en-US" sz="1600" b="0" dirty="0"/>
                        <a:t>0.8897</a:t>
                      </a:r>
                      <a:endParaRPr lang="en-US" sz="1600" b="0" dirty="0">
                        <a:latin typeface="Lato" panose="020F0502020204030203" pitchFamily="34" charset="0"/>
                        <a:ea typeface="Lato" panose="020F0502020204030203" pitchFamily="34" charset="0"/>
                        <a:cs typeface="Lato" panose="020F0502020204030203" pitchFamily="34" charset="0"/>
                      </a:endParaRPr>
                    </a:p>
                  </a:txBody>
                  <a:tcPr marL="68580" marR="68580" marT="0" marB="0"/>
                </a:tc>
                <a:extLst>
                  <a:ext uri="{0D108BD9-81ED-4DB2-BD59-A6C34878D82A}">
                    <a16:rowId xmlns:a16="http://schemas.microsoft.com/office/drawing/2014/main" val="2021526924"/>
                  </a:ext>
                </a:extLst>
              </a:tr>
              <a:tr h="367236">
                <a:tc vMerge="1">
                  <a:txBody>
                    <a:bodyPr/>
                    <a:lstStyle/>
                    <a:p>
                      <a:endParaRPr lang="en-US"/>
                    </a:p>
                  </a:txBody>
                  <a:tcPr/>
                </a:tc>
                <a:tc vMerge="1">
                  <a:txBody>
                    <a:bodyPr/>
                    <a:lstStyle/>
                    <a:p>
                      <a:endParaRPr lang="en-US"/>
                    </a:p>
                  </a:txBody>
                  <a:tcPr/>
                </a:tc>
                <a:tc>
                  <a:txBody>
                    <a:bodyPr/>
                    <a:lstStyle/>
                    <a:p>
                      <a:pPr algn="ctr">
                        <a:lnSpc>
                          <a:spcPct val="110000"/>
                        </a:lnSpc>
                        <a:spcBef>
                          <a:spcPts val="300"/>
                        </a:spcBef>
                      </a:pPr>
                      <a:r>
                        <a:rPr lang="en-US" sz="1600" dirty="0"/>
                        <a:t>Ada Boost Tree</a:t>
                      </a:r>
                      <a:endParaRPr lang="en-US" sz="1600" dirty="0">
                        <a:latin typeface="Lato" panose="020F0502020204030203" pitchFamily="34" charset="0"/>
                        <a:ea typeface="Lato" panose="020F0502020204030203" pitchFamily="34" charset="0"/>
                        <a:cs typeface="Lato" panose="020F0502020204030203" pitchFamily="34" charset="0"/>
                      </a:endParaRPr>
                    </a:p>
                  </a:txBody>
                  <a:tcPr marL="68580" marR="68580" marT="0" marB="0"/>
                </a:tc>
                <a:tc>
                  <a:txBody>
                    <a:bodyPr/>
                    <a:lstStyle/>
                    <a:p>
                      <a:pPr algn="ctr">
                        <a:lnSpc>
                          <a:spcPct val="110000"/>
                        </a:lnSpc>
                        <a:spcBef>
                          <a:spcPts val="300"/>
                        </a:spcBef>
                      </a:pPr>
                      <a:r>
                        <a:rPr lang="en-US" sz="1600" b="0" dirty="0"/>
                        <a:t>83.97</a:t>
                      </a:r>
                      <a:endParaRPr lang="en-US" sz="1600" b="0" dirty="0">
                        <a:latin typeface="Lato" panose="020F0502020204030203" pitchFamily="34" charset="0"/>
                        <a:ea typeface="Lato" panose="020F0502020204030203" pitchFamily="34" charset="0"/>
                        <a:cs typeface="Lato" panose="020F0502020204030203" pitchFamily="34" charset="0"/>
                      </a:endParaRPr>
                    </a:p>
                  </a:txBody>
                  <a:tcPr marL="68580" marR="68580" marT="0" marB="0"/>
                </a:tc>
                <a:tc>
                  <a:txBody>
                    <a:bodyPr/>
                    <a:lstStyle/>
                    <a:p>
                      <a:pPr algn="ctr">
                        <a:lnSpc>
                          <a:spcPct val="110000"/>
                        </a:lnSpc>
                        <a:spcBef>
                          <a:spcPts val="300"/>
                        </a:spcBef>
                      </a:pPr>
                      <a:r>
                        <a:rPr lang="en-US" sz="1600" b="0" dirty="0"/>
                        <a:t>0.8342</a:t>
                      </a:r>
                      <a:endParaRPr lang="en-US" sz="1600" b="0" dirty="0">
                        <a:latin typeface="Lato" panose="020F0502020204030203" pitchFamily="34" charset="0"/>
                        <a:ea typeface="Lato" panose="020F0502020204030203" pitchFamily="34" charset="0"/>
                        <a:cs typeface="Lato" panose="020F0502020204030203" pitchFamily="34" charset="0"/>
                      </a:endParaRPr>
                    </a:p>
                  </a:txBody>
                  <a:tcPr marL="68580" marR="68580" marT="0" marB="0"/>
                </a:tc>
                <a:extLst>
                  <a:ext uri="{0D108BD9-81ED-4DB2-BD59-A6C34878D82A}">
                    <a16:rowId xmlns:a16="http://schemas.microsoft.com/office/drawing/2014/main" val="1821996124"/>
                  </a:ext>
                </a:extLst>
              </a:tr>
              <a:tr h="367236">
                <a:tc vMerge="1">
                  <a:txBody>
                    <a:bodyPr/>
                    <a:lstStyle/>
                    <a:p>
                      <a:endParaRPr lang="en-US"/>
                    </a:p>
                  </a:txBody>
                  <a:tcPr/>
                </a:tc>
                <a:tc vMerge="1">
                  <a:txBody>
                    <a:bodyPr/>
                    <a:lstStyle/>
                    <a:p>
                      <a:endParaRPr lang="en-US"/>
                    </a:p>
                  </a:txBody>
                  <a:tcPr/>
                </a:tc>
                <a:tc>
                  <a:txBody>
                    <a:bodyPr/>
                    <a:lstStyle/>
                    <a:p>
                      <a:pPr algn="ctr">
                        <a:lnSpc>
                          <a:spcPct val="110000"/>
                        </a:lnSpc>
                        <a:spcBef>
                          <a:spcPts val="300"/>
                        </a:spcBef>
                      </a:pPr>
                      <a:r>
                        <a:rPr lang="en-US" sz="1600" dirty="0"/>
                        <a:t>Support vector machine</a:t>
                      </a:r>
                      <a:endParaRPr lang="en-US" sz="1600" dirty="0">
                        <a:latin typeface="Lato" panose="020F0502020204030203" pitchFamily="34" charset="0"/>
                        <a:ea typeface="Lato" panose="020F0502020204030203" pitchFamily="34" charset="0"/>
                        <a:cs typeface="Lato" panose="020F0502020204030203" pitchFamily="34" charset="0"/>
                      </a:endParaRPr>
                    </a:p>
                  </a:txBody>
                  <a:tcPr marL="68580" marR="68580" marT="0" marB="0"/>
                </a:tc>
                <a:tc>
                  <a:txBody>
                    <a:bodyPr/>
                    <a:lstStyle/>
                    <a:p>
                      <a:pPr algn="ctr">
                        <a:lnSpc>
                          <a:spcPct val="110000"/>
                        </a:lnSpc>
                        <a:spcBef>
                          <a:spcPts val="300"/>
                        </a:spcBef>
                      </a:pPr>
                      <a:r>
                        <a:rPr lang="en-US" sz="1600" b="0" dirty="0"/>
                        <a:t>78.94</a:t>
                      </a:r>
                      <a:endParaRPr lang="en-US" sz="1600" b="0" dirty="0">
                        <a:latin typeface="Lato" panose="020F0502020204030203" pitchFamily="34" charset="0"/>
                        <a:ea typeface="Lato" panose="020F0502020204030203" pitchFamily="34" charset="0"/>
                        <a:cs typeface="Lato" panose="020F0502020204030203" pitchFamily="34" charset="0"/>
                      </a:endParaRPr>
                    </a:p>
                  </a:txBody>
                  <a:tcPr marL="68580" marR="68580" marT="0" marB="0"/>
                </a:tc>
                <a:tc>
                  <a:txBody>
                    <a:bodyPr/>
                    <a:lstStyle/>
                    <a:p>
                      <a:pPr algn="ctr">
                        <a:lnSpc>
                          <a:spcPct val="110000"/>
                        </a:lnSpc>
                        <a:spcBef>
                          <a:spcPts val="300"/>
                        </a:spcBef>
                      </a:pPr>
                      <a:r>
                        <a:rPr lang="en-US" sz="1600" b="0" dirty="0"/>
                        <a:t>0.7929</a:t>
                      </a:r>
                      <a:endParaRPr lang="en-US" sz="1600" b="0" dirty="0">
                        <a:latin typeface="Lato" panose="020F0502020204030203" pitchFamily="34" charset="0"/>
                        <a:ea typeface="Lato" panose="020F0502020204030203" pitchFamily="34" charset="0"/>
                        <a:cs typeface="Lato" panose="020F0502020204030203" pitchFamily="34" charset="0"/>
                      </a:endParaRPr>
                    </a:p>
                  </a:txBody>
                  <a:tcPr marL="68580" marR="68580" marT="0" marB="0"/>
                </a:tc>
                <a:extLst>
                  <a:ext uri="{0D108BD9-81ED-4DB2-BD59-A6C34878D82A}">
                    <a16:rowId xmlns:a16="http://schemas.microsoft.com/office/drawing/2014/main" val="4005027796"/>
                  </a:ext>
                </a:extLst>
              </a:tr>
              <a:tr h="367236">
                <a:tc vMerge="1">
                  <a:txBody>
                    <a:bodyPr/>
                    <a:lstStyle/>
                    <a:p>
                      <a:endParaRPr lang="en-US"/>
                    </a:p>
                  </a:txBody>
                  <a:tcPr/>
                </a:tc>
                <a:tc vMerge="1">
                  <a:txBody>
                    <a:bodyPr/>
                    <a:lstStyle/>
                    <a:p>
                      <a:endParaRPr lang="en-US"/>
                    </a:p>
                  </a:txBody>
                  <a:tcPr/>
                </a:tc>
                <a:tc>
                  <a:txBody>
                    <a:bodyPr/>
                    <a:lstStyle/>
                    <a:p>
                      <a:pPr algn="ctr">
                        <a:lnSpc>
                          <a:spcPct val="110000"/>
                        </a:lnSpc>
                        <a:spcBef>
                          <a:spcPts val="300"/>
                        </a:spcBef>
                      </a:pPr>
                      <a:r>
                        <a:rPr lang="en-US" sz="1600" dirty="0"/>
                        <a:t>Logistic regression</a:t>
                      </a:r>
                      <a:endParaRPr lang="en-US" sz="1600" dirty="0">
                        <a:latin typeface="Lato" panose="020F0502020204030203" pitchFamily="34" charset="0"/>
                        <a:ea typeface="Lato" panose="020F0502020204030203" pitchFamily="34" charset="0"/>
                        <a:cs typeface="Lato" panose="020F0502020204030203" pitchFamily="34" charset="0"/>
                      </a:endParaRPr>
                    </a:p>
                  </a:txBody>
                  <a:tcPr marL="68580" marR="68580" marT="0" marB="0"/>
                </a:tc>
                <a:tc>
                  <a:txBody>
                    <a:bodyPr/>
                    <a:lstStyle/>
                    <a:p>
                      <a:pPr algn="ctr">
                        <a:lnSpc>
                          <a:spcPct val="110000"/>
                        </a:lnSpc>
                        <a:spcBef>
                          <a:spcPts val="300"/>
                        </a:spcBef>
                      </a:pPr>
                      <a:r>
                        <a:rPr lang="en-US" sz="1600" b="0" dirty="0"/>
                        <a:t>83.77</a:t>
                      </a:r>
                      <a:endParaRPr lang="en-US" sz="1600" b="0" dirty="0">
                        <a:latin typeface="Lato" panose="020F0502020204030203" pitchFamily="34" charset="0"/>
                        <a:ea typeface="Lato" panose="020F0502020204030203" pitchFamily="34" charset="0"/>
                        <a:cs typeface="Lato" panose="020F0502020204030203" pitchFamily="34" charset="0"/>
                      </a:endParaRPr>
                    </a:p>
                  </a:txBody>
                  <a:tcPr marL="68580" marR="68580" marT="0" marB="0"/>
                </a:tc>
                <a:tc>
                  <a:txBody>
                    <a:bodyPr/>
                    <a:lstStyle/>
                    <a:p>
                      <a:pPr algn="ctr">
                        <a:lnSpc>
                          <a:spcPct val="110000"/>
                        </a:lnSpc>
                        <a:spcBef>
                          <a:spcPts val="300"/>
                        </a:spcBef>
                      </a:pPr>
                      <a:r>
                        <a:rPr lang="en-US" sz="1600" b="0" dirty="0"/>
                        <a:t>0.8351</a:t>
                      </a:r>
                      <a:endParaRPr lang="en-US" sz="1600" b="0" dirty="0">
                        <a:latin typeface="Lato" panose="020F0502020204030203" pitchFamily="34" charset="0"/>
                        <a:ea typeface="Lato" panose="020F0502020204030203" pitchFamily="34" charset="0"/>
                        <a:cs typeface="Lato" panose="020F0502020204030203" pitchFamily="34" charset="0"/>
                      </a:endParaRPr>
                    </a:p>
                  </a:txBody>
                  <a:tcPr marL="68580" marR="68580" marT="0" marB="0"/>
                </a:tc>
                <a:extLst>
                  <a:ext uri="{0D108BD9-81ED-4DB2-BD59-A6C34878D82A}">
                    <a16:rowId xmlns:a16="http://schemas.microsoft.com/office/drawing/2014/main" val="1924411295"/>
                  </a:ext>
                </a:extLst>
              </a:tr>
              <a:tr h="367236">
                <a:tc rowSpan="3">
                  <a:txBody>
                    <a:bodyPr/>
                    <a:lstStyle/>
                    <a:p>
                      <a:pPr algn="ctr">
                        <a:lnSpc>
                          <a:spcPct val="110000"/>
                        </a:lnSpc>
                        <a:spcBef>
                          <a:spcPts val="300"/>
                        </a:spcBef>
                      </a:pPr>
                      <a:r>
                        <a:rPr lang="en-US" sz="1600" dirty="0" err="1"/>
                        <a:t>Nhận</a:t>
                      </a:r>
                      <a:r>
                        <a:rPr lang="en-US" sz="1600" dirty="0"/>
                        <a:t> </a:t>
                      </a:r>
                      <a:r>
                        <a:rPr lang="en-US" sz="1600" dirty="0" err="1"/>
                        <a:t>dạng</a:t>
                      </a:r>
                      <a:r>
                        <a:rPr lang="en-US" sz="1600" dirty="0"/>
                        <a:t> </a:t>
                      </a:r>
                      <a:r>
                        <a:rPr lang="en-US" sz="1600" dirty="0" err="1"/>
                        <a:t>nguồn</a:t>
                      </a:r>
                      <a:r>
                        <a:rPr lang="en-US" sz="1600" dirty="0"/>
                        <a:t> </a:t>
                      </a:r>
                      <a:r>
                        <a:rPr lang="en-US" sz="1600" dirty="0" err="1"/>
                        <a:t>khí</a:t>
                      </a:r>
                      <a:r>
                        <a:rPr lang="en-US" sz="1600" dirty="0"/>
                        <a:t> </a:t>
                      </a:r>
                      <a:r>
                        <a:rPr lang="en-US" sz="1600" dirty="0" err="1"/>
                        <a:t>độc</a:t>
                      </a:r>
                      <a:r>
                        <a:rPr lang="en-US" sz="1600" dirty="0"/>
                        <a:t> </a:t>
                      </a:r>
                      <a:r>
                        <a:rPr lang="en-US" sz="1600" dirty="0" err="1"/>
                        <a:t>hại</a:t>
                      </a:r>
                      <a:r>
                        <a:rPr lang="en-US" sz="1600" dirty="0"/>
                        <a:t> </a:t>
                      </a:r>
                      <a:r>
                        <a:rPr lang="en-US" sz="1600" dirty="0" err="1"/>
                        <a:t>trong</a:t>
                      </a:r>
                      <a:r>
                        <a:rPr lang="en-US" sz="1600" dirty="0"/>
                        <a:t> </a:t>
                      </a:r>
                      <a:r>
                        <a:rPr lang="en-US" sz="1600" dirty="0" err="1"/>
                        <a:t>nhà</a:t>
                      </a:r>
                      <a:endParaRPr lang="en-US" sz="1600" b="1" dirty="0">
                        <a:solidFill>
                          <a:srgbClr val="000000"/>
                        </a:solidFill>
                        <a:effectLst/>
                        <a:latin typeface="Lato" panose="020F0502020204030203" pitchFamily="34" charset="0"/>
                        <a:ea typeface="Lato" panose="020F0502020204030203" pitchFamily="34" charset="0"/>
                        <a:cs typeface="Lato" panose="020F0502020204030203" pitchFamily="34" charset="0"/>
                      </a:endParaRPr>
                    </a:p>
                  </a:txBody>
                  <a:tcPr marL="68580" marR="68580" marT="0" marB="0"/>
                </a:tc>
                <a:tc rowSpan="3">
                  <a:txBody>
                    <a:bodyPr/>
                    <a:lstStyle/>
                    <a:p>
                      <a:pPr algn="ctr">
                        <a:lnSpc>
                          <a:spcPct val="110000"/>
                        </a:lnSpc>
                        <a:spcBef>
                          <a:spcPts val="300"/>
                        </a:spcBef>
                      </a:pPr>
                      <a:r>
                        <a:rPr lang="en-US" sz="1600" b="0" dirty="0" err="1">
                          <a:solidFill>
                            <a:srgbClr val="000000"/>
                          </a:solidFill>
                          <a:effectLst/>
                        </a:rPr>
                        <a:t>Mảng</a:t>
                      </a:r>
                      <a:r>
                        <a:rPr lang="en-US" sz="1600" b="0" dirty="0">
                          <a:solidFill>
                            <a:srgbClr val="000000"/>
                          </a:solidFill>
                          <a:effectLst/>
                        </a:rPr>
                        <a:t> </a:t>
                      </a:r>
                      <a:r>
                        <a:rPr lang="en-US" sz="1600" b="0" dirty="0" err="1">
                          <a:solidFill>
                            <a:srgbClr val="000000"/>
                          </a:solidFill>
                          <a:effectLst/>
                        </a:rPr>
                        <a:t>cảm</a:t>
                      </a:r>
                      <a:r>
                        <a:rPr lang="en-US" sz="1600" b="0" dirty="0">
                          <a:solidFill>
                            <a:srgbClr val="000000"/>
                          </a:solidFill>
                          <a:effectLst/>
                        </a:rPr>
                        <a:t> </a:t>
                      </a:r>
                      <a:r>
                        <a:rPr lang="en-US" sz="1600" b="0" dirty="0" err="1">
                          <a:solidFill>
                            <a:srgbClr val="000000"/>
                          </a:solidFill>
                          <a:effectLst/>
                        </a:rPr>
                        <a:t>biến</a:t>
                      </a:r>
                      <a:endParaRPr lang="en-US" sz="1600" b="0" dirty="0">
                        <a:solidFill>
                          <a:srgbClr val="000000"/>
                        </a:solidFill>
                        <a:effectLst/>
                        <a:latin typeface="Lato" panose="020F0502020204030203" pitchFamily="34" charset="0"/>
                        <a:ea typeface="Lato" panose="020F0502020204030203" pitchFamily="34" charset="0"/>
                        <a:cs typeface="Lato" panose="020F0502020204030203" pitchFamily="34" charset="0"/>
                      </a:endParaRPr>
                    </a:p>
                  </a:txBody>
                  <a:tcPr marL="68580" marR="68580" marT="0" marB="0"/>
                </a:tc>
                <a:tc>
                  <a:txBody>
                    <a:bodyPr/>
                    <a:lstStyle/>
                    <a:p>
                      <a:pPr algn="ctr">
                        <a:lnSpc>
                          <a:spcPct val="110000"/>
                        </a:lnSpc>
                        <a:spcBef>
                          <a:spcPts val="300"/>
                        </a:spcBef>
                      </a:pPr>
                      <a:r>
                        <a:rPr lang="en-US" sz="1600" dirty="0">
                          <a:solidFill>
                            <a:srgbClr val="000000"/>
                          </a:solidFill>
                          <a:effectLst/>
                        </a:rPr>
                        <a:t>Naive Bayes (NB)</a:t>
                      </a:r>
                      <a:endParaRPr lang="en-US" sz="1600" dirty="0">
                        <a:solidFill>
                          <a:srgbClr val="000000"/>
                        </a:solidFill>
                        <a:effectLst/>
                        <a:latin typeface="Lato" panose="020F0502020204030203" pitchFamily="34" charset="0"/>
                        <a:ea typeface="Lato" panose="020F0502020204030203" pitchFamily="34" charset="0"/>
                        <a:cs typeface="Lato" panose="020F0502020204030203" pitchFamily="34" charset="0"/>
                      </a:endParaRPr>
                    </a:p>
                  </a:txBody>
                  <a:tcPr marL="68580" marR="68580" marT="0" marB="0"/>
                </a:tc>
                <a:tc>
                  <a:txBody>
                    <a:bodyPr/>
                    <a:lstStyle/>
                    <a:p>
                      <a:pPr algn="ctr">
                        <a:lnSpc>
                          <a:spcPct val="110000"/>
                        </a:lnSpc>
                        <a:spcBef>
                          <a:spcPts val="300"/>
                        </a:spcBef>
                      </a:pPr>
                      <a:r>
                        <a:rPr lang="en-US" sz="1600" b="0" dirty="0">
                          <a:solidFill>
                            <a:srgbClr val="000000"/>
                          </a:solidFill>
                          <a:effectLst/>
                        </a:rPr>
                        <a:t>92 (test set)</a:t>
                      </a:r>
                    </a:p>
                    <a:p>
                      <a:pPr algn="ctr">
                        <a:lnSpc>
                          <a:spcPct val="110000"/>
                        </a:lnSpc>
                        <a:spcBef>
                          <a:spcPts val="300"/>
                        </a:spcBef>
                      </a:pPr>
                      <a:r>
                        <a:rPr lang="en-US" sz="1600" b="0" dirty="0">
                          <a:solidFill>
                            <a:srgbClr val="000000"/>
                          </a:solidFill>
                          <a:effectLst/>
                        </a:rPr>
                        <a:t>94 (</a:t>
                      </a:r>
                      <a:r>
                        <a:rPr lang="en-US" sz="1600" b="0" dirty="0" err="1">
                          <a:solidFill>
                            <a:srgbClr val="000000"/>
                          </a:solidFill>
                          <a:effectLst/>
                        </a:rPr>
                        <a:t>val</a:t>
                      </a:r>
                      <a:r>
                        <a:rPr lang="en-US" sz="1600" b="0" dirty="0">
                          <a:solidFill>
                            <a:srgbClr val="000000"/>
                          </a:solidFill>
                          <a:effectLst/>
                        </a:rPr>
                        <a:t> set)</a:t>
                      </a:r>
                      <a:endParaRPr lang="en-US" sz="1600" b="0" dirty="0">
                        <a:solidFill>
                          <a:srgbClr val="000000"/>
                        </a:solidFill>
                        <a:effectLst/>
                        <a:latin typeface="Lato" panose="020F0502020204030203" pitchFamily="34" charset="0"/>
                        <a:ea typeface="Lato" panose="020F0502020204030203" pitchFamily="34" charset="0"/>
                        <a:cs typeface="Lato" panose="020F0502020204030203" pitchFamily="34" charset="0"/>
                      </a:endParaRPr>
                    </a:p>
                  </a:txBody>
                  <a:tcPr marL="68580" marR="68580" marT="0" marB="0"/>
                </a:tc>
                <a:tc>
                  <a:txBody>
                    <a:bodyPr/>
                    <a:lstStyle/>
                    <a:p>
                      <a:pPr algn="ctr">
                        <a:lnSpc>
                          <a:spcPct val="110000"/>
                        </a:lnSpc>
                        <a:spcBef>
                          <a:spcPts val="300"/>
                        </a:spcBef>
                      </a:pPr>
                      <a:r>
                        <a:rPr lang="en-US" sz="1600" b="0" dirty="0" err="1"/>
                        <a:t>NaN</a:t>
                      </a:r>
                      <a:endParaRPr lang="en-US" sz="1600" b="0" dirty="0">
                        <a:latin typeface="Lato" panose="020F0502020204030203" pitchFamily="34" charset="0"/>
                        <a:ea typeface="Lato" panose="020F0502020204030203" pitchFamily="34" charset="0"/>
                        <a:cs typeface="Lato" panose="020F0502020204030203" pitchFamily="34" charset="0"/>
                      </a:endParaRPr>
                    </a:p>
                  </a:txBody>
                  <a:tcPr marL="68580" marR="68580" marT="0" marB="0"/>
                </a:tc>
                <a:extLst>
                  <a:ext uri="{0D108BD9-81ED-4DB2-BD59-A6C34878D82A}">
                    <a16:rowId xmlns:a16="http://schemas.microsoft.com/office/drawing/2014/main" val="224457354"/>
                  </a:ext>
                </a:extLst>
              </a:tr>
              <a:tr h="367236">
                <a:tc vMerge="1">
                  <a:txBody>
                    <a:bodyPr/>
                    <a:lstStyle/>
                    <a:p>
                      <a:endParaRPr lang="en-US"/>
                    </a:p>
                  </a:txBody>
                  <a:tcPr/>
                </a:tc>
                <a:tc vMerge="1">
                  <a:txBody>
                    <a:bodyPr/>
                    <a:lstStyle/>
                    <a:p>
                      <a:endParaRPr lang="en-US"/>
                    </a:p>
                  </a:txBody>
                  <a:tcPr/>
                </a:tc>
                <a:tc>
                  <a:txBody>
                    <a:bodyPr/>
                    <a:lstStyle/>
                    <a:p>
                      <a:pPr algn="ctr">
                        <a:lnSpc>
                          <a:spcPct val="110000"/>
                        </a:lnSpc>
                        <a:spcBef>
                          <a:spcPts val="300"/>
                        </a:spcBef>
                      </a:pPr>
                      <a:r>
                        <a:rPr lang="en-US" sz="1600" dirty="0">
                          <a:solidFill>
                            <a:srgbClr val="000000"/>
                          </a:solidFill>
                          <a:effectLst/>
                        </a:rPr>
                        <a:t>k-nearest neighbors (</a:t>
                      </a:r>
                      <a:r>
                        <a:rPr lang="en-US" sz="1600" dirty="0" err="1">
                          <a:solidFill>
                            <a:srgbClr val="000000"/>
                          </a:solidFill>
                          <a:effectLst/>
                        </a:rPr>
                        <a:t>kNN</a:t>
                      </a:r>
                      <a:r>
                        <a:rPr lang="en-US" sz="1600" dirty="0">
                          <a:solidFill>
                            <a:srgbClr val="000000"/>
                          </a:solidFill>
                          <a:effectLst/>
                        </a:rPr>
                        <a:t>)</a:t>
                      </a:r>
                      <a:endParaRPr lang="en-US" sz="1600" dirty="0">
                        <a:solidFill>
                          <a:srgbClr val="000000"/>
                        </a:solidFill>
                        <a:effectLst/>
                        <a:latin typeface="Lato" panose="020F0502020204030203" pitchFamily="34" charset="0"/>
                        <a:ea typeface="Lato" panose="020F0502020204030203" pitchFamily="34" charset="0"/>
                        <a:cs typeface="Lato" panose="020F0502020204030203" pitchFamily="34" charset="0"/>
                      </a:endParaRPr>
                    </a:p>
                  </a:txBody>
                  <a:tcPr marL="68580" marR="68580" marT="0" marB="0"/>
                </a:tc>
                <a:tc>
                  <a:txBody>
                    <a:bodyPr/>
                    <a:lstStyle/>
                    <a:p>
                      <a:pPr algn="ctr">
                        <a:lnSpc>
                          <a:spcPct val="110000"/>
                        </a:lnSpc>
                        <a:spcBef>
                          <a:spcPts val="300"/>
                        </a:spcBef>
                      </a:pPr>
                      <a:r>
                        <a:rPr lang="en-US" sz="1600" b="0" dirty="0">
                          <a:solidFill>
                            <a:srgbClr val="000000"/>
                          </a:solidFill>
                          <a:effectLst/>
                        </a:rPr>
                        <a:t>74 (test set)</a:t>
                      </a:r>
                    </a:p>
                    <a:p>
                      <a:pPr algn="ctr">
                        <a:lnSpc>
                          <a:spcPct val="110000"/>
                        </a:lnSpc>
                        <a:spcBef>
                          <a:spcPts val="300"/>
                        </a:spcBef>
                      </a:pPr>
                      <a:r>
                        <a:rPr lang="en-US" sz="1600" b="0" dirty="0">
                          <a:solidFill>
                            <a:srgbClr val="000000"/>
                          </a:solidFill>
                          <a:effectLst/>
                        </a:rPr>
                        <a:t>79 (</a:t>
                      </a:r>
                      <a:r>
                        <a:rPr lang="en-US" sz="1600" b="0" dirty="0" err="1">
                          <a:solidFill>
                            <a:srgbClr val="000000"/>
                          </a:solidFill>
                          <a:effectLst/>
                        </a:rPr>
                        <a:t>val</a:t>
                      </a:r>
                      <a:r>
                        <a:rPr lang="en-US" sz="1600" b="0" dirty="0">
                          <a:solidFill>
                            <a:srgbClr val="000000"/>
                          </a:solidFill>
                          <a:effectLst/>
                        </a:rPr>
                        <a:t> set)</a:t>
                      </a:r>
                      <a:endParaRPr lang="en-US" sz="1600" b="0" dirty="0">
                        <a:solidFill>
                          <a:srgbClr val="000000"/>
                        </a:solidFill>
                        <a:effectLst/>
                        <a:latin typeface="Lato" panose="020F0502020204030203" pitchFamily="34" charset="0"/>
                        <a:ea typeface="Lato" panose="020F0502020204030203" pitchFamily="34" charset="0"/>
                        <a:cs typeface="Lato" panose="020F0502020204030203" pitchFamily="34" charset="0"/>
                      </a:endParaRPr>
                    </a:p>
                  </a:txBody>
                  <a:tcPr marL="68580" marR="68580" marT="0" marB="0"/>
                </a:tc>
                <a:tc>
                  <a:txBody>
                    <a:bodyPr/>
                    <a:lstStyle/>
                    <a:p>
                      <a:pPr algn="ctr">
                        <a:lnSpc>
                          <a:spcPct val="110000"/>
                        </a:lnSpc>
                        <a:spcBef>
                          <a:spcPts val="300"/>
                        </a:spcBef>
                      </a:pPr>
                      <a:r>
                        <a:rPr lang="en-US" sz="1600" b="0" dirty="0" err="1"/>
                        <a:t>NaN</a:t>
                      </a:r>
                      <a:endParaRPr lang="en-US" sz="1600" b="0" dirty="0">
                        <a:latin typeface="Lato" panose="020F0502020204030203" pitchFamily="34" charset="0"/>
                        <a:ea typeface="Lato" panose="020F0502020204030203" pitchFamily="34" charset="0"/>
                        <a:cs typeface="Lato" panose="020F0502020204030203" pitchFamily="34" charset="0"/>
                      </a:endParaRPr>
                    </a:p>
                  </a:txBody>
                  <a:tcPr marL="68580" marR="68580" marT="0" marB="0"/>
                </a:tc>
                <a:extLst>
                  <a:ext uri="{0D108BD9-81ED-4DB2-BD59-A6C34878D82A}">
                    <a16:rowId xmlns:a16="http://schemas.microsoft.com/office/drawing/2014/main" val="593645011"/>
                  </a:ext>
                </a:extLst>
              </a:tr>
              <a:tr h="367236">
                <a:tc vMerge="1">
                  <a:txBody>
                    <a:bodyPr/>
                    <a:lstStyle/>
                    <a:p>
                      <a:endParaRPr lang="en-US"/>
                    </a:p>
                  </a:txBody>
                  <a:tcPr/>
                </a:tc>
                <a:tc vMerge="1">
                  <a:txBody>
                    <a:bodyPr/>
                    <a:lstStyle/>
                    <a:p>
                      <a:endParaRPr lang="en-US"/>
                    </a:p>
                  </a:txBody>
                  <a:tcPr/>
                </a:tc>
                <a:tc>
                  <a:txBody>
                    <a:bodyPr/>
                    <a:lstStyle/>
                    <a:p>
                      <a:pPr algn="ctr">
                        <a:lnSpc>
                          <a:spcPct val="110000"/>
                        </a:lnSpc>
                        <a:spcBef>
                          <a:spcPts val="300"/>
                        </a:spcBef>
                      </a:pPr>
                      <a:r>
                        <a:rPr lang="en-US" sz="1600" dirty="0">
                          <a:solidFill>
                            <a:srgbClr val="000000"/>
                          </a:solidFill>
                          <a:effectLst/>
                        </a:rPr>
                        <a:t>Random Forest</a:t>
                      </a:r>
                      <a:endParaRPr lang="en-US" sz="1600" dirty="0">
                        <a:solidFill>
                          <a:srgbClr val="000000"/>
                        </a:solidFill>
                        <a:effectLst/>
                        <a:latin typeface="Lato" panose="020F0502020204030203" pitchFamily="34" charset="0"/>
                        <a:ea typeface="Lato" panose="020F0502020204030203" pitchFamily="34" charset="0"/>
                        <a:cs typeface="Lato" panose="020F0502020204030203" pitchFamily="34" charset="0"/>
                      </a:endParaRPr>
                    </a:p>
                  </a:txBody>
                  <a:tcPr marL="68580" marR="68580" marT="0" marB="0"/>
                </a:tc>
                <a:tc>
                  <a:txBody>
                    <a:bodyPr/>
                    <a:lstStyle/>
                    <a:p>
                      <a:pPr algn="ctr">
                        <a:lnSpc>
                          <a:spcPct val="110000"/>
                        </a:lnSpc>
                        <a:spcBef>
                          <a:spcPts val="300"/>
                        </a:spcBef>
                      </a:pPr>
                      <a:r>
                        <a:rPr lang="en-US" sz="1600" b="0" dirty="0">
                          <a:solidFill>
                            <a:srgbClr val="000000"/>
                          </a:solidFill>
                          <a:effectLst/>
                        </a:rPr>
                        <a:t>95</a:t>
                      </a:r>
                      <a:endParaRPr lang="en-US" sz="1600" b="0" dirty="0">
                        <a:solidFill>
                          <a:srgbClr val="000000"/>
                        </a:solidFill>
                        <a:effectLst/>
                        <a:latin typeface="Lato" panose="020F0502020204030203" pitchFamily="34" charset="0"/>
                        <a:ea typeface="Lato" panose="020F0502020204030203" pitchFamily="34" charset="0"/>
                        <a:cs typeface="Lato" panose="020F0502020204030203" pitchFamily="34" charset="0"/>
                      </a:endParaRPr>
                    </a:p>
                  </a:txBody>
                  <a:tcPr marL="68580" marR="68580" marT="0" marB="0"/>
                </a:tc>
                <a:tc>
                  <a:txBody>
                    <a:bodyPr/>
                    <a:lstStyle/>
                    <a:p>
                      <a:pPr algn="ctr">
                        <a:lnSpc>
                          <a:spcPct val="110000"/>
                        </a:lnSpc>
                        <a:spcBef>
                          <a:spcPts val="300"/>
                        </a:spcBef>
                      </a:pPr>
                      <a:r>
                        <a:rPr lang="en-US" sz="1600" b="0" dirty="0" err="1"/>
                        <a:t>NaN</a:t>
                      </a:r>
                      <a:endParaRPr lang="en-US" sz="1600" b="0" dirty="0">
                        <a:latin typeface="Lato" panose="020F0502020204030203" pitchFamily="34" charset="0"/>
                        <a:ea typeface="Lato" panose="020F0502020204030203" pitchFamily="34" charset="0"/>
                        <a:cs typeface="Lato" panose="020F0502020204030203" pitchFamily="34" charset="0"/>
                      </a:endParaRPr>
                    </a:p>
                  </a:txBody>
                  <a:tcPr marL="68580" marR="68580" marT="0" marB="0"/>
                </a:tc>
                <a:extLst>
                  <a:ext uri="{0D108BD9-81ED-4DB2-BD59-A6C34878D82A}">
                    <a16:rowId xmlns:a16="http://schemas.microsoft.com/office/drawing/2014/main" val="731504535"/>
                  </a:ext>
                </a:extLst>
              </a:tr>
              <a:tr h="367236">
                <a:tc rowSpan="2">
                  <a:txBody>
                    <a:bodyPr/>
                    <a:lstStyle/>
                    <a:p>
                      <a:pPr algn="ctr">
                        <a:lnSpc>
                          <a:spcPct val="110000"/>
                        </a:lnSpc>
                        <a:spcBef>
                          <a:spcPts val="300"/>
                        </a:spcBef>
                      </a:pPr>
                      <a:r>
                        <a:rPr lang="en-US" sz="1600" b="0" dirty="0" err="1">
                          <a:solidFill>
                            <a:srgbClr val="000000"/>
                          </a:solidFill>
                          <a:effectLst/>
                        </a:rPr>
                        <a:t>Đề</a:t>
                      </a:r>
                      <a:r>
                        <a:rPr lang="en-US" sz="1600" b="0" dirty="0">
                          <a:solidFill>
                            <a:srgbClr val="000000"/>
                          </a:solidFill>
                          <a:effectLst/>
                        </a:rPr>
                        <a:t> </a:t>
                      </a:r>
                      <a:r>
                        <a:rPr lang="en-US" sz="1600" b="0" dirty="0" err="1">
                          <a:solidFill>
                            <a:srgbClr val="000000"/>
                          </a:solidFill>
                          <a:effectLst/>
                        </a:rPr>
                        <a:t>tài</a:t>
                      </a:r>
                      <a:r>
                        <a:rPr lang="en-US" sz="1600" b="0" dirty="0">
                          <a:solidFill>
                            <a:srgbClr val="000000"/>
                          </a:solidFill>
                          <a:effectLst/>
                        </a:rPr>
                        <a:t> </a:t>
                      </a:r>
                      <a:r>
                        <a:rPr lang="en-US" sz="1600" b="0" dirty="0" err="1">
                          <a:solidFill>
                            <a:srgbClr val="000000"/>
                          </a:solidFill>
                          <a:effectLst/>
                        </a:rPr>
                        <a:t>đang</a:t>
                      </a:r>
                      <a:r>
                        <a:rPr lang="en-US" sz="1600" b="0" dirty="0">
                          <a:solidFill>
                            <a:srgbClr val="000000"/>
                          </a:solidFill>
                          <a:effectLst/>
                        </a:rPr>
                        <a:t> </a:t>
                      </a:r>
                      <a:r>
                        <a:rPr lang="en-US" sz="1600" b="0" dirty="0" err="1">
                          <a:solidFill>
                            <a:srgbClr val="000000"/>
                          </a:solidFill>
                          <a:effectLst/>
                        </a:rPr>
                        <a:t>thực</a:t>
                      </a:r>
                      <a:r>
                        <a:rPr lang="en-US" sz="1600" b="0" dirty="0">
                          <a:solidFill>
                            <a:srgbClr val="000000"/>
                          </a:solidFill>
                          <a:effectLst/>
                        </a:rPr>
                        <a:t> </a:t>
                      </a:r>
                      <a:r>
                        <a:rPr lang="en-US" sz="1600" b="0" dirty="0" err="1">
                          <a:solidFill>
                            <a:srgbClr val="000000"/>
                          </a:solidFill>
                          <a:effectLst/>
                        </a:rPr>
                        <a:t>hiện</a:t>
                      </a:r>
                      <a:endParaRPr lang="en-US" sz="1600" b="0" i="0" dirty="0">
                        <a:solidFill>
                          <a:srgbClr val="000000"/>
                        </a:solidFill>
                        <a:effectLst/>
                        <a:latin typeface="Lato" panose="020F0502020204030203" pitchFamily="34" charset="0"/>
                        <a:ea typeface="Lato" panose="020F0502020204030203" pitchFamily="34" charset="0"/>
                        <a:cs typeface="Lato" panose="020F0502020204030203" pitchFamily="34" charset="0"/>
                      </a:endParaRPr>
                    </a:p>
                  </a:txBody>
                  <a:tcPr marL="68580" marR="68580" marT="0" marB="0">
                    <a:solidFill>
                      <a:srgbClr val="DEEBF7"/>
                    </a:solidFill>
                  </a:tcPr>
                </a:tc>
                <a:tc rowSpan="2">
                  <a:txBody>
                    <a:bodyPr/>
                    <a:lstStyle/>
                    <a:p>
                      <a:pPr algn="ctr">
                        <a:lnSpc>
                          <a:spcPct val="110000"/>
                        </a:lnSpc>
                        <a:spcBef>
                          <a:spcPts val="300"/>
                        </a:spcBef>
                      </a:pPr>
                      <a:r>
                        <a:rPr lang="en-US" sz="1600" b="1" dirty="0" err="1">
                          <a:solidFill>
                            <a:srgbClr val="000000"/>
                          </a:solidFill>
                          <a:effectLst/>
                        </a:rPr>
                        <a:t>Xử</a:t>
                      </a:r>
                      <a:r>
                        <a:rPr lang="en-US" sz="1600" b="1" dirty="0">
                          <a:solidFill>
                            <a:srgbClr val="000000"/>
                          </a:solidFill>
                          <a:effectLst/>
                        </a:rPr>
                        <a:t> </a:t>
                      </a:r>
                      <a:r>
                        <a:rPr lang="en-US" sz="1600" b="1" dirty="0" err="1">
                          <a:solidFill>
                            <a:srgbClr val="000000"/>
                          </a:solidFill>
                          <a:effectLst/>
                        </a:rPr>
                        <a:t>lý</a:t>
                      </a:r>
                      <a:r>
                        <a:rPr lang="en-US" sz="1600" b="1" dirty="0">
                          <a:solidFill>
                            <a:srgbClr val="000000"/>
                          </a:solidFill>
                          <a:effectLst/>
                        </a:rPr>
                        <a:t> </a:t>
                      </a:r>
                      <a:r>
                        <a:rPr lang="en-US" sz="1600" b="1" dirty="0" err="1">
                          <a:solidFill>
                            <a:srgbClr val="000000"/>
                          </a:solidFill>
                          <a:effectLst/>
                        </a:rPr>
                        <a:t>dữ</a:t>
                      </a:r>
                      <a:r>
                        <a:rPr lang="en-US" sz="1600" b="1" dirty="0">
                          <a:solidFill>
                            <a:srgbClr val="000000"/>
                          </a:solidFill>
                          <a:effectLst/>
                        </a:rPr>
                        <a:t> </a:t>
                      </a:r>
                      <a:r>
                        <a:rPr lang="en-US" sz="1600" b="1" dirty="0" err="1">
                          <a:solidFill>
                            <a:srgbClr val="000000"/>
                          </a:solidFill>
                          <a:effectLst/>
                        </a:rPr>
                        <a:t>liệu</a:t>
                      </a:r>
                      <a:r>
                        <a:rPr lang="en-US" sz="1600" b="1" dirty="0">
                          <a:solidFill>
                            <a:srgbClr val="000000"/>
                          </a:solidFill>
                          <a:effectLst/>
                        </a:rPr>
                        <a:t> &amp; </a:t>
                      </a:r>
                      <a:r>
                        <a:rPr lang="en-US" sz="1600" b="1" dirty="0" err="1">
                          <a:solidFill>
                            <a:srgbClr val="000000"/>
                          </a:solidFill>
                          <a:effectLst/>
                        </a:rPr>
                        <a:t>Mảng</a:t>
                      </a:r>
                      <a:r>
                        <a:rPr lang="en-US" sz="1600" b="1" dirty="0">
                          <a:solidFill>
                            <a:srgbClr val="000000"/>
                          </a:solidFill>
                          <a:effectLst/>
                        </a:rPr>
                        <a:t> </a:t>
                      </a:r>
                      <a:r>
                        <a:rPr lang="en-US" sz="1600" b="1" dirty="0" err="1">
                          <a:solidFill>
                            <a:srgbClr val="000000"/>
                          </a:solidFill>
                          <a:effectLst/>
                        </a:rPr>
                        <a:t>cảm</a:t>
                      </a:r>
                      <a:r>
                        <a:rPr lang="en-US" sz="1600" b="1" dirty="0">
                          <a:solidFill>
                            <a:srgbClr val="000000"/>
                          </a:solidFill>
                          <a:effectLst/>
                        </a:rPr>
                        <a:t> </a:t>
                      </a:r>
                      <a:r>
                        <a:rPr lang="en-US" sz="1600" b="1" dirty="0" err="1">
                          <a:solidFill>
                            <a:srgbClr val="000000"/>
                          </a:solidFill>
                          <a:effectLst/>
                        </a:rPr>
                        <a:t>biếm</a:t>
                      </a:r>
                      <a:endParaRPr lang="en-US" sz="1600" b="1" dirty="0">
                        <a:solidFill>
                          <a:srgbClr val="000000"/>
                        </a:solidFill>
                        <a:effectLst/>
                        <a:latin typeface="Lato" panose="020F0502020204030203" pitchFamily="34" charset="0"/>
                        <a:ea typeface="Lato" panose="020F0502020204030203" pitchFamily="34" charset="0"/>
                        <a:cs typeface="Lato" panose="020F0502020204030203" pitchFamily="34" charset="0"/>
                      </a:endParaRPr>
                    </a:p>
                  </a:txBody>
                  <a:tcPr marL="68580" marR="68580" marT="0" marB="0">
                    <a:solidFill>
                      <a:srgbClr val="DEEBF7"/>
                    </a:solidFill>
                  </a:tcPr>
                </a:tc>
                <a:tc rowSpan="2">
                  <a:txBody>
                    <a:bodyPr/>
                    <a:lstStyle/>
                    <a:p>
                      <a:pPr algn="ctr">
                        <a:lnSpc>
                          <a:spcPct val="110000"/>
                        </a:lnSpc>
                        <a:spcBef>
                          <a:spcPts val="300"/>
                        </a:spcBef>
                      </a:pPr>
                      <a:r>
                        <a:rPr lang="en-US" sz="1600" b="1" dirty="0">
                          <a:solidFill>
                            <a:srgbClr val="000000"/>
                          </a:solidFill>
                          <a:effectLst/>
                        </a:rPr>
                        <a:t>Neural Network</a:t>
                      </a:r>
                      <a:endParaRPr lang="en-US" sz="1600" b="1" dirty="0">
                        <a:solidFill>
                          <a:srgbClr val="000000"/>
                        </a:solidFill>
                        <a:effectLst/>
                        <a:latin typeface="Lato" panose="020F0502020204030203" pitchFamily="34" charset="0"/>
                        <a:ea typeface="Lato" panose="020F0502020204030203" pitchFamily="34" charset="0"/>
                        <a:cs typeface="Lato" panose="020F0502020204030203" pitchFamily="34" charset="0"/>
                      </a:endParaRPr>
                    </a:p>
                  </a:txBody>
                  <a:tcPr marL="68580" marR="68580" marT="0" marB="0">
                    <a:solidFill>
                      <a:srgbClr val="DEEBF7"/>
                    </a:solidFill>
                  </a:tcPr>
                </a:tc>
                <a:tc>
                  <a:txBody>
                    <a:bodyPr/>
                    <a:lstStyle/>
                    <a:p>
                      <a:pPr algn="ctr">
                        <a:lnSpc>
                          <a:spcPct val="110000"/>
                        </a:lnSpc>
                        <a:spcBef>
                          <a:spcPts val="300"/>
                        </a:spcBef>
                      </a:pPr>
                      <a:r>
                        <a:rPr lang="en-US" sz="1600" b="1" dirty="0">
                          <a:solidFill>
                            <a:srgbClr val="000000"/>
                          </a:solidFill>
                          <a:effectLst/>
                        </a:rPr>
                        <a:t>99.09 (test set)</a:t>
                      </a:r>
                      <a:endParaRPr lang="en-US" sz="1600" b="1" dirty="0">
                        <a:solidFill>
                          <a:srgbClr val="000000"/>
                        </a:solidFill>
                        <a:effectLst/>
                        <a:latin typeface="Lato" panose="020F0502020204030203" pitchFamily="34" charset="0"/>
                        <a:ea typeface="Lato" panose="020F0502020204030203" pitchFamily="34" charset="0"/>
                        <a:cs typeface="Lato" panose="020F0502020204030203" pitchFamily="34" charset="0"/>
                      </a:endParaRPr>
                    </a:p>
                  </a:txBody>
                  <a:tcPr marL="68580" marR="68580" marT="0" marB="0">
                    <a:solidFill>
                      <a:srgbClr val="DEEBF7"/>
                    </a:solidFill>
                  </a:tcPr>
                </a:tc>
                <a:tc>
                  <a:txBody>
                    <a:bodyPr/>
                    <a:lstStyle/>
                    <a:p>
                      <a:pPr algn="ctr">
                        <a:lnSpc>
                          <a:spcPct val="110000"/>
                        </a:lnSpc>
                        <a:spcBef>
                          <a:spcPts val="300"/>
                        </a:spcBef>
                      </a:pPr>
                      <a:r>
                        <a:rPr lang="en-US" sz="1600" b="1" dirty="0">
                          <a:solidFill>
                            <a:srgbClr val="212121"/>
                          </a:solidFill>
                          <a:effectLst/>
                        </a:rPr>
                        <a:t>0.991</a:t>
                      </a:r>
                      <a:endParaRPr lang="en-US" sz="1600" b="1" dirty="0">
                        <a:solidFill>
                          <a:srgbClr val="000000"/>
                        </a:solidFill>
                        <a:effectLst/>
                        <a:latin typeface="Lato" panose="020F0502020204030203" pitchFamily="34" charset="0"/>
                        <a:ea typeface="Lato" panose="020F0502020204030203" pitchFamily="34" charset="0"/>
                        <a:cs typeface="Lato" panose="020F0502020204030203" pitchFamily="34" charset="0"/>
                      </a:endParaRPr>
                    </a:p>
                  </a:txBody>
                  <a:tcPr marL="68580" marR="68580" marT="0" marB="0">
                    <a:solidFill>
                      <a:srgbClr val="DEEBF7"/>
                    </a:solidFill>
                  </a:tcPr>
                </a:tc>
                <a:extLst>
                  <a:ext uri="{0D108BD9-81ED-4DB2-BD59-A6C34878D82A}">
                    <a16:rowId xmlns:a16="http://schemas.microsoft.com/office/drawing/2014/main" val="2816308481"/>
                  </a:ext>
                </a:extLst>
              </a:tr>
              <a:tr h="367236">
                <a:tc vMerge="1">
                  <a:txBody>
                    <a:bodyPr/>
                    <a:lstStyle/>
                    <a:p>
                      <a:endParaRPr lang="en-US"/>
                    </a:p>
                  </a:txBody>
                  <a:tcPr/>
                </a:tc>
                <a:tc vMerge="1">
                  <a:txBody>
                    <a:bodyPr/>
                    <a:lstStyle/>
                    <a:p>
                      <a:pPr algn="ctr">
                        <a:lnSpc>
                          <a:spcPct val="110000"/>
                        </a:lnSpc>
                        <a:spcBef>
                          <a:spcPts val="300"/>
                        </a:spcBef>
                      </a:pPr>
                      <a:endParaRPr lang="en-US" sz="1400" b="1" dirty="0">
                        <a:solidFill>
                          <a:srgbClr val="000000"/>
                        </a:solidFill>
                        <a:effectLst/>
                        <a:latin typeface="+mn-lt"/>
                        <a:ea typeface="Calibri" panose="020F0502020204030204" pitchFamily="34" charset="0"/>
                      </a:endParaRPr>
                    </a:p>
                  </a:txBody>
                  <a:tcPr marL="68580" marR="68580" marT="0" marB="0"/>
                </a:tc>
                <a:tc vMerge="1">
                  <a:txBody>
                    <a:bodyPr/>
                    <a:lstStyle/>
                    <a:p>
                      <a:pPr algn="ctr">
                        <a:lnSpc>
                          <a:spcPct val="110000"/>
                        </a:lnSpc>
                        <a:spcBef>
                          <a:spcPts val="300"/>
                        </a:spcBef>
                      </a:pPr>
                      <a:endParaRPr lang="en-US" sz="1400" dirty="0">
                        <a:solidFill>
                          <a:srgbClr val="000000"/>
                        </a:solidFill>
                        <a:effectLst/>
                        <a:latin typeface="+mn-lt"/>
                        <a:ea typeface="Calibri" panose="020F0502020204030204" pitchFamily="34" charset="0"/>
                      </a:endParaRPr>
                    </a:p>
                  </a:txBody>
                  <a:tcPr marL="68580" marR="68580" marT="0" marB="0"/>
                </a:tc>
                <a:tc>
                  <a:txBody>
                    <a:bodyPr/>
                    <a:lstStyle/>
                    <a:p>
                      <a:pPr algn="ctr">
                        <a:lnSpc>
                          <a:spcPct val="110000"/>
                        </a:lnSpc>
                        <a:spcBef>
                          <a:spcPts val="300"/>
                        </a:spcBef>
                      </a:pPr>
                      <a:r>
                        <a:rPr lang="en-US" sz="1600" b="1" dirty="0">
                          <a:solidFill>
                            <a:srgbClr val="000000"/>
                          </a:solidFill>
                          <a:effectLst/>
                        </a:rPr>
                        <a:t>99.05 (</a:t>
                      </a:r>
                      <a:r>
                        <a:rPr lang="en-US" sz="1600" b="1" dirty="0" err="1">
                          <a:solidFill>
                            <a:srgbClr val="000000"/>
                          </a:solidFill>
                          <a:effectLst/>
                        </a:rPr>
                        <a:t>val</a:t>
                      </a:r>
                      <a:r>
                        <a:rPr lang="en-US" sz="1600" b="1" dirty="0">
                          <a:solidFill>
                            <a:srgbClr val="000000"/>
                          </a:solidFill>
                          <a:effectLst/>
                        </a:rPr>
                        <a:t> set)</a:t>
                      </a:r>
                      <a:endParaRPr lang="en-US" sz="1600" b="1" dirty="0">
                        <a:solidFill>
                          <a:srgbClr val="000000"/>
                        </a:solidFill>
                        <a:effectLst/>
                        <a:latin typeface="Lato" panose="020F0502020204030203" pitchFamily="34" charset="0"/>
                        <a:ea typeface="Lato" panose="020F0502020204030203" pitchFamily="34" charset="0"/>
                        <a:cs typeface="Lato" panose="020F0502020204030203" pitchFamily="34" charset="0"/>
                      </a:endParaRPr>
                    </a:p>
                  </a:txBody>
                  <a:tcPr marL="68580" marR="68580" marT="0" marB="0">
                    <a:solidFill>
                      <a:srgbClr val="DEEBF7"/>
                    </a:solidFill>
                  </a:tcPr>
                </a:tc>
                <a:tc>
                  <a:txBody>
                    <a:bodyPr/>
                    <a:lstStyle/>
                    <a:p>
                      <a:pPr algn="ctr">
                        <a:lnSpc>
                          <a:spcPct val="110000"/>
                        </a:lnSpc>
                        <a:spcBef>
                          <a:spcPts val="300"/>
                        </a:spcBef>
                      </a:pPr>
                      <a:r>
                        <a:rPr lang="en-US" sz="1600" b="1" dirty="0">
                          <a:solidFill>
                            <a:srgbClr val="212121"/>
                          </a:solidFill>
                          <a:effectLst/>
                        </a:rPr>
                        <a:t>0.991</a:t>
                      </a:r>
                      <a:endParaRPr lang="en-US" sz="1600" b="1" dirty="0">
                        <a:solidFill>
                          <a:srgbClr val="000000"/>
                        </a:solidFill>
                        <a:effectLst/>
                        <a:latin typeface="Lato" panose="020F0502020204030203" pitchFamily="34" charset="0"/>
                        <a:ea typeface="Lato" panose="020F0502020204030203" pitchFamily="34" charset="0"/>
                        <a:cs typeface="Lato" panose="020F0502020204030203" pitchFamily="34" charset="0"/>
                      </a:endParaRPr>
                    </a:p>
                  </a:txBody>
                  <a:tcPr marL="68580" marR="68580" marT="0" marB="0">
                    <a:solidFill>
                      <a:srgbClr val="DEEBF7"/>
                    </a:solidFill>
                  </a:tcPr>
                </a:tc>
                <a:extLst>
                  <a:ext uri="{0D108BD9-81ED-4DB2-BD59-A6C34878D82A}">
                    <a16:rowId xmlns:a16="http://schemas.microsoft.com/office/drawing/2014/main" val="471251612"/>
                  </a:ext>
                </a:extLst>
              </a:tr>
            </a:tbl>
          </a:graphicData>
        </a:graphic>
      </p:graphicFrame>
      <p:sp>
        <p:nvSpPr>
          <p:cNvPr id="3" name="TextBox 2">
            <a:extLst>
              <a:ext uri="{FF2B5EF4-FFF2-40B4-BE49-F238E27FC236}">
                <a16:creationId xmlns:a16="http://schemas.microsoft.com/office/drawing/2014/main" id="{6053B0AD-4624-1FD1-4C21-916D3CE833CF}"/>
              </a:ext>
            </a:extLst>
          </p:cNvPr>
          <p:cNvSpPr txBox="1"/>
          <p:nvPr/>
        </p:nvSpPr>
        <p:spPr>
          <a:xfrm>
            <a:off x="4120417" y="805176"/>
            <a:ext cx="3628745" cy="461665"/>
          </a:xfrm>
          <a:prstGeom prst="rect">
            <a:avLst/>
          </a:prstGeom>
          <a:noFill/>
        </p:spPr>
        <p:txBody>
          <a:bodyPr wrap="square" rtlCol="0">
            <a:spAutoFit/>
          </a:bodyPr>
          <a:lstStyle/>
          <a:p>
            <a:pPr algn="ctr"/>
            <a:r>
              <a:rPr lang="en-US" sz="2400" i="1" dirty="0"/>
              <a:t>B5. So </a:t>
            </a:r>
            <a:r>
              <a:rPr lang="en-US" sz="2400" i="1" dirty="0" err="1"/>
              <a:t>sánh</a:t>
            </a:r>
            <a:endParaRPr lang="en-US" sz="2400" i="1" dirty="0"/>
          </a:p>
        </p:txBody>
      </p:sp>
    </p:spTree>
    <p:extLst>
      <p:ext uri="{BB962C8B-B14F-4D97-AF65-F5344CB8AC3E}">
        <p14:creationId xmlns:p14="http://schemas.microsoft.com/office/powerpoint/2010/main" val="2793039801"/>
      </p:ext>
    </p:extLst>
  </p:cSld>
  <p:clrMapOvr>
    <a:masterClrMapping/>
  </p:clrMapOvr>
  <p:transition spd="slow">
    <p:wipe dir="d"/>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5D019-96A4-4D1E-AFB5-09D65C86E12D}"/>
              </a:ext>
            </a:extLst>
          </p:cNvPr>
          <p:cNvSpPr>
            <a:spLocks noGrp="1"/>
          </p:cNvSpPr>
          <p:nvPr>
            <p:ph type="title"/>
          </p:nvPr>
        </p:nvSpPr>
        <p:spPr/>
        <p:txBody>
          <a:bodyPr/>
          <a:lstStyle/>
          <a:p>
            <a:r>
              <a:rPr lang="en-US" dirty="0"/>
              <a:t>TRIỂN KHAI TRÊN THIẾT BỊ</a:t>
            </a:r>
          </a:p>
        </p:txBody>
      </p:sp>
      <p:sp>
        <p:nvSpPr>
          <p:cNvPr id="6" name="Slide Number Placeholder 5">
            <a:extLst>
              <a:ext uri="{FF2B5EF4-FFF2-40B4-BE49-F238E27FC236}">
                <a16:creationId xmlns:a16="http://schemas.microsoft.com/office/drawing/2014/main" id="{11E4677A-4F02-4478-B9B8-685D0B6264D3}"/>
              </a:ext>
            </a:extLst>
          </p:cNvPr>
          <p:cNvSpPr>
            <a:spLocks noGrp="1"/>
          </p:cNvSpPr>
          <p:nvPr>
            <p:ph type="sldNum" sz="quarter" idx="12"/>
          </p:nvPr>
        </p:nvSpPr>
        <p:spPr/>
        <p:txBody>
          <a:bodyPr/>
          <a:lstStyle/>
          <a:p>
            <a:fld id="{9EA0BE3B-158A-4EDF-80DC-E394A0D1600F}" type="slidenum">
              <a:rPr lang="en-US" smtClean="0"/>
              <a:pPr/>
              <a:t>22</a:t>
            </a:fld>
            <a:endParaRPr lang="en-US"/>
          </a:p>
        </p:txBody>
      </p:sp>
      <p:pic>
        <p:nvPicPr>
          <p:cNvPr id="7" name="Picture 6">
            <a:extLst>
              <a:ext uri="{FF2B5EF4-FFF2-40B4-BE49-F238E27FC236}">
                <a16:creationId xmlns:a16="http://schemas.microsoft.com/office/drawing/2014/main" id="{99C67CA6-6DE6-8A26-A09E-BD0DFFD23E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98244" y="846137"/>
            <a:ext cx="5394317" cy="5512049"/>
          </a:xfrm>
          <a:prstGeom prst="rect">
            <a:avLst/>
          </a:prstGeom>
        </p:spPr>
      </p:pic>
      <p:sp>
        <p:nvSpPr>
          <p:cNvPr id="5" name="TextBox 4">
            <a:extLst>
              <a:ext uri="{FF2B5EF4-FFF2-40B4-BE49-F238E27FC236}">
                <a16:creationId xmlns:a16="http://schemas.microsoft.com/office/drawing/2014/main" id="{D1A43A42-8EC0-C597-551D-455D731E2247}"/>
              </a:ext>
            </a:extLst>
          </p:cNvPr>
          <p:cNvSpPr txBox="1"/>
          <p:nvPr/>
        </p:nvSpPr>
        <p:spPr>
          <a:xfrm>
            <a:off x="6328833" y="2421088"/>
            <a:ext cx="891117" cy="430887"/>
          </a:xfrm>
          <a:prstGeom prst="rect">
            <a:avLst/>
          </a:prstGeom>
          <a:noFill/>
        </p:spPr>
        <p:txBody>
          <a:bodyPr wrap="square" rtlCol="0">
            <a:spAutoFit/>
          </a:bodyPr>
          <a:lstStyle/>
          <a:p>
            <a:r>
              <a:rPr lang="en-US" sz="1050" dirty="0"/>
              <a:t>TensorFlow </a:t>
            </a:r>
            <a:r>
              <a:rPr lang="en-US" sz="1050" dirty="0">
                <a:solidFill>
                  <a:schemeClr val="accent2"/>
                </a:solidFill>
              </a:rPr>
              <a:t>Lite</a:t>
            </a:r>
          </a:p>
        </p:txBody>
      </p:sp>
      <p:sp>
        <p:nvSpPr>
          <p:cNvPr id="12" name="Freeform: Shape 11">
            <a:extLst>
              <a:ext uri="{FF2B5EF4-FFF2-40B4-BE49-F238E27FC236}">
                <a16:creationId xmlns:a16="http://schemas.microsoft.com/office/drawing/2014/main" id="{95F32B4C-2EA5-5034-2347-266AC930F750}"/>
              </a:ext>
            </a:extLst>
          </p:cNvPr>
          <p:cNvSpPr/>
          <p:nvPr/>
        </p:nvSpPr>
        <p:spPr>
          <a:xfrm>
            <a:off x="3191933" y="880533"/>
            <a:ext cx="5799667" cy="4969934"/>
          </a:xfrm>
          <a:custGeom>
            <a:avLst/>
            <a:gdLst>
              <a:gd name="connsiteX0" fmla="*/ 5799667 w 5799667"/>
              <a:gd name="connsiteY0" fmla="*/ 8467 h 4969934"/>
              <a:gd name="connsiteX1" fmla="*/ 5799667 w 5799667"/>
              <a:gd name="connsiteY1" fmla="*/ 4969934 h 4969934"/>
              <a:gd name="connsiteX2" fmla="*/ 8467 w 5799667"/>
              <a:gd name="connsiteY2" fmla="*/ 4961467 h 4969934"/>
              <a:gd name="connsiteX3" fmla="*/ 0 w 5799667"/>
              <a:gd name="connsiteY3" fmla="*/ 3708400 h 4969934"/>
              <a:gd name="connsiteX4" fmla="*/ 3547534 w 5799667"/>
              <a:gd name="connsiteY4" fmla="*/ 3699934 h 4969934"/>
              <a:gd name="connsiteX5" fmla="*/ 3530600 w 5799667"/>
              <a:gd name="connsiteY5" fmla="*/ 0 h 4969934"/>
              <a:gd name="connsiteX6" fmla="*/ 5799667 w 5799667"/>
              <a:gd name="connsiteY6" fmla="*/ 8467 h 4969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99667" h="4969934">
                <a:moveTo>
                  <a:pt x="5799667" y="8467"/>
                </a:moveTo>
                <a:lnTo>
                  <a:pt x="5799667" y="4969934"/>
                </a:lnTo>
                <a:lnTo>
                  <a:pt x="8467" y="4961467"/>
                </a:lnTo>
                <a:cubicBezTo>
                  <a:pt x="5645" y="4543778"/>
                  <a:pt x="2822" y="4126089"/>
                  <a:pt x="0" y="3708400"/>
                </a:cubicBezTo>
                <a:lnTo>
                  <a:pt x="3547534" y="3699934"/>
                </a:lnTo>
                <a:cubicBezTo>
                  <a:pt x="3541889" y="2466623"/>
                  <a:pt x="3536245" y="1233311"/>
                  <a:pt x="3530600" y="0"/>
                </a:cubicBezTo>
                <a:lnTo>
                  <a:pt x="5799667" y="8467"/>
                </a:lnTo>
                <a:close/>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Rounded Corners 3">
            <a:extLst>
              <a:ext uri="{FF2B5EF4-FFF2-40B4-BE49-F238E27FC236}">
                <a16:creationId xmlns:a16="http://schemas.microsoft.com/office/drawing/2014/main" id="{96C3A24C-D134-2428-053F-A816E9125B5E}"/>
              </a:ext>
            </a:extLst>
          </p:cNvPr>
          <p:cNvSpPr/>
          <p:nvPr/>
        </p:nvSpPr>
        <p:spPr>
          <a:xfrm>
            <a:off x="6663629" y="2805867"/>
            <a:ext cx="2249365" cy="1644189"/>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 Placeholder 2">
            <a:extLst>
              <a:ext uri="{FF2B5EF4-FFF2-40B4-BE49-F238E27FC236}">
                <a16:creationId xmlns:a16="http://schemas.microsoft.com/office/drawing/2014/main" id="{25675BB0-7789-D0C8-4393-EC9D93A4BFE5}"/>
              </a:ext>
            </a:extLst>
          </p:cNvPr>
          <p:cNvSpPr txBox="1">
            <a:spLocks/>
          </p:cNvSpPr>
          <p:nvPr/>
        </p:nvSpPr>
        <p:spPr>
          <a:xfrm>
            <a:off x="8972679" y="3829101"/>
            <a:ext cx="608551" cy="58380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solidFill>
                  <a:srgbClr val="FF0000"/>
                </a:solidFill>
              </a:rPr>
              <a:t>(1)</a:t>
            </a:r>
          </a:p>
        </p:txBody>
      </p:sp>
      <p:sp>
        <p:nvSpPr>
          <p:cNvPr id="9" name="Rectangle: Rounded Corners 8">
            <a:extLst>
              <a:ext uri="{FF2B5EF4-FFF2-40B4-BE49-F238E27FC236}">
                <a16:creationId xmlns:a16="http://schemas.microsoft.com/office/drawing/2014/main" id="{DF716C24-3F8B-5416-C815-CCE8DF330EF3}"/>
              </a:ext>
            </a:extLst>
          </p:cNvPr>
          <p:cNvSpPr/>
          <p:nvPr/>
        </p:nvSpPr>
        <p:spPr>
          <a:xfrm>
            <a:off x="6663629" y="1347068"/>
            <a:ext cx="2249365" cy="1458799"/>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2">
            <a:extLst>
              <a:ext uri="{FF2B5EF4-FFF2-40B4-BE49-F238E27FC236}">
                <a16:creationId xmlns:a16="http://schemas.microsoft.com/office/drawing/2014/main" id="{A547A5B8-D5AF-32C9-7300-A97D88D9B328}"/>
              </a:ext>
            </a:extLst>
          </p:cNvPr>
          <p:cNvSpPr txBox="1">
            <a:spLocks/>
          </p:cNvSpPr>
          <p:nvPr/>
        </p:nvSpPr>
        <p:spPr>
          <a:xfrm>
            <a:off x="8972679" y="2129183"/>
            <a:ext cx="608551" cy="58380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solidFill>
                  <a:srgbClr val="FF0000"/>
                </a:solidFill>
              </a:rPr>
              <a:t>(2)</a:t>
            </a:r>
          </a:p>
        </p:txBody>
      </p:sp>
    </p:spTree>
    <p:extLst>
      <p:ext uri="{BB962C8B-B14F-4D97-AF65-F5344CB8AC3E}">
        <p14:creationId xmlns:p14="http://schemas.microsoft.com/office/powerpoint/2010/main" val="3976366780"/>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12"/>
                                        </p:tgtEl>
                                      </p:cBhvr>
                                    </p:animEffect>
                                    <p:set>
                                      <p:cBhvr>
                                        <p:cTn id="12" dur="1" fill="hold">
                                          <p:stCondLst>
                                            <p:cond delay="499"/>
                                          </p:stCondLst>
                                        </p:cTn>
                                        <p:tgtEl>
                                          <p:spTgt spid="1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xit" presetSubtype="0" fill="hold" grpId="1" nodeType="clickEffect">
                                  <p:stCondLst>
                                    <p:cond delay="0"/>
                                  </p:stCondLst>
                                  <p:childTnLst>
                                    <p:animEffect transition="out" filter="fade">
                                      <p:cBhvr>
                                        <p:cTn id="24" dur="500"/>
                                        <p:tgtEl>
                                          <p:spTgt spid="4"/>
                                        </p:tgtEl>
                                      </p:cBhvr>
                                    </p:animEffect>
                                    <p:set>
                                      <p:cBhvr>
                                        <p:cTn id="25" dur="1" fill="hold">
                                          <p:stCondLst>
                                            <p:cond delay="499"/>
                                          </p:stCondLst>
                                        </p:cTn>
                                        <p:tgtEl>
                                          <p:spTgt spid="4"/>
                                        </p:tgtEl>
                                        <p:attrNameLst>
                                          <p:attrName>style.visibility</p:attrName>
                                        </p:attrNameLst>
                                      </p:cBhvr>
                                      <p:to>
                                        <p:strVal val="hidden"/>
                                      </p:to>
                                    </p:set>
                                  </p:childTnLst>
                                </p:cTn>
                              </p:par>
                              <p:par>
                                <p:cTn id="26" presetID="10" presetClass="exit" presetSubtype="0" fill="hold" grpId="1" nodeType="withEffect">
                                  <p:stCondLst>
                                    <p:cond delay="0"/>
                                  </p:stCondLst>
                                  <p:childTnLst>
                                    <p:animEffect transition="out" filter="fade">
                                      <p:cBhvr>
                                        <p:cTn id="27" dur="500"/>
                                        <p:tgtEl>
                                          <p:spTgt spid="8"/>
                                        </p:tgtEl>
                                      </p:cBhvr>
                                    </p:animEffect>
                                    <p:set>
                                      <p:cBhvr>
                                        <p:cTn id="28" dur="1" fill="hold">
                                          <p:stCondLst>
                                            <p:cond delay="499"/>
                                          </p:stCondLst>
                                        </p:cTn>
                                        <p:tgtEl>
                                          <p:spTgt spid="8"/>
                                        </p:tgtEl>
                                        <p:attrNameLst>
                                          <p:attrName>style.visibility</p:attrName>
                                        </p:attrNameLst>
                                      </p:cBhvr>
                                      <p:to>
                                        <p:strVal val="hidden"/>
                                      </p:to>
                                    </p:set>
                                  </p:childTnLst>
                                </p:cTn>
                              </p:par>
                            </p:childTnLst>
                          </p:cTn>
                        </p:par>
                        <p:par>
                          <p:cTn id="29" fill="hold">
                            <p:stCondLst>
                              <p:cond delay="500"/>
                            </p:stCondLst>
                            <p:childTnLst>
                              <p:par>
                                <p:cTn id="30" presetID="10" presetClass="entr" presetSubtype="0" fill="hold" grpId="0" nodeType="after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fade">
                                      <p:cBhvr>
                                        <p:cTn id="35" dur="500"/>
                                        <p:tgtEl>
                                          <p:spTgt spid="10"/>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xit" presetSubtype="0" fill="hold" grpId="1" nodeType="clickEffect">
                                  <p:stCondLst>
                                    <p:cond delay="0"/>
                                  </p:stCondLst>
                                  <p:childTnLst>
                                    <p:animEffect transition="out" filter="fade">
                                      <p:cBhvr>
                                        <p:cTn id="39" dur="500"/>
                                        <p:tgtEl>
                                          <p:spTgt spid="9"/>
                                        </p:tgtEl>
                                      </p:cBhvr>
                                    </p:animEffect>
                                    <p:set>
                                      <p:cBhvr>
                                        <p:cTn id="40" dur="1" fill="hold">
                                          <p:stCondLst>
                                            <p:cond delay="499"/>
                                          </p:stCondLst>
                                        </p:cTn>
                                        <p:tgtEl>
                                          <p:spTgt spid="9"/>
                                        </p:tgtEl>
                                        <p:attrNameLst>
                                          <p:attrName>style.visibility</p:attrName>
                                        </p:attrNameLst>
                                      </p:cBhvr>
                                      <p:to>
                                        <p:strVal val="hidden"/>
                                      </p:to>
                                    </p:set>
                                  </p:childTnLst>
                                </p:cTn>
                              </p:par>
                              <p:par>
                                <p:cTn id="41" presetID="10" presetClass="exit" presetSubtype="0" fill="hold" grpId="1" nodeType="withEffect">
                                  <p:stCondLst>
                                    <p:cond delay="0"/>
                                  </p:stCondLst>
                                  <p:childTnLst>
                                    <p:animEffect transition="out" filter="fade">
                                      <p:cBhvr>
                                        <p:cTn id="42" dur="500"/>
                                        <p:tgtEl>
                                          <p:spTgt spid="10"/>
                                        </p:tgtEl>
                                      </p:cBhvr>
                                    </p:animEffect>
                                    <p:set>
                                      <p:cBhvr>
                                        <p:cTn id="43" dur="1" fill="hold">
                                          <p:stCondLst>
                                            <p:cond delay="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P spid="4" grpId="0" animBg="1"/>
      <p:bldP spid="4" grpId="1" animBg="1"/>
      <p:bldP spid="8" grpId="0"/>
      <p:bldP spid="8" grpId="1"/>
      <p:bldP spid="9" grpId="0" animBg="1"/>
      <p:bldP spid="9" grpId="1" animBg="1"/>
      <p:bldP spid="10" grpId="0"/>
      <p:bldP spid="10" grpId="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5D019-96A4-4D1E-AFB5-09D65C86E12D}"/>
              </a:ext>
            </a:extLst>
          </p:cNvPr>
          <p:cNvSpPr>
            <a:spLocks noGrp="1"/>
          </p:cNvSpPr>
          <p:nvPr>
            <p:ph type="title"/>
          </p:nvPr>
        </p:nvSpPr>
        <p:spPr/>
        <p:txBody>
          <a:bodyPr/>
          <a:lstStyle/>
          <a:p>
            <a:r>
              <a:rPr lang="en-US" dirty="0"/>
              <a:t>CẤU HÌNH CẢM BIẾN</a:t>
            </a:r>
          </a:p>
        </p:txBody>
      </p:sp>
      <p:sp>
        <p:nvSpPr>
          <p:cNvPr id="6" name="Slide Number Placeholder 5">
            <a:extLst>
              <a:ext uri="{FF2B5EF4-FFF2-40B4-BE49-F238E27FC236}">
                <a16:creationId xmlns:a16="http://schemas.microsoft.com/office/drawing/2014/main" id="{11E4677A-4F02-4478-B9B8-685D0B6264D3}"/>
              </a:ext>
            </a:extLst>
          </p:cNvPr>
          <p:cNvSpPr>
            <a:spLocks noGrp="1"/>
          </p:cNvSpPr>
          <p:nvPr>
            <p:ph type="sldNum" sz="quarter" idx="12"/>
          </p:nvPr>
        </p:nvSpPr>
        <p:spPr/>
        <p:txBody>
          <a:bodyPr/>
          <a:lstStyle/>
          <a:p>
            <a:fld id="{9EA0BE3B-158A-4EDF-80DC-E394A0D1600F}" type="slidenum">
              <a:rPr lang="en-US" smtClean="0"/>
              <a:pPr/>
              <a:t>23</a:t>
            </a:fld>
            <a:endParaRPr lang="en-US"/>
          </a:p>
        </p:txBody>
      </p:sp>
      <p:pic>
        <p:nvPicPr>
          <p:cNvPr id="5" name="Picture 4">
            <a:extLst>
              <a:ext uri="{FF2B5EF4-FFF2-40B4-BE49-F238E27FC236}">
                <a16:creationId xmlns:a16="http://schemas.microsoft.com/office/drawing/2014/main" id="{F1E245E8-3F32-1E20-5097-006E31368D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3919" y="914236"/>
            <a:ext cx="7624161" cy="5222028"/>
          </a:xfrm>
          <a:prstGeom prst="rect">
            <a:avLst/>
          </a:prstGeom>
        </p:spPr>
      </p:pic>
      <p:sp>
        <p:nvSpPr>
          <p:cNvPr id="8" name="Rectangle: Rounded Corners 7">
            <a:extLst>
              <a:ext uri="{FF2B5EF4-FFF2-40B4-BE49-F238E27FC236}">
                <a16:creationId xmlns:a16="http://schemas.microsoft.com/office/drawing/2014/main" id="{ADDDA4EB-12B7-5BC0-78EB-365B18C436D8}"/>
              </a:ext>
            </a:extLst>
          </p:cNvPr>
          <p:cNvSpPr/>
          <p:nvPr/>
        </p:nvSpPr>
        <p:spPr>
          <a:xfrm>
            <a:off x="2156059" y="2387065"/>
            <a:ext cx="7863840" cy="798897"/>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23BEBC2C-C9DD-AE5B-F10B-330A9D39512C}"/>
              </a:ext>
            </a:extLst>
          </p:cNvPr>
          <p:cNvSpPr/>
          <p:nvPr/>
        </p:nvSpPr>
        <p:spPr>
          <a:xfrm>
            <a:off x="2156059" y="3190609"/>
            <a:ext cx="7863840" cy="664946"/>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7B44D02B-9E63-D550-433F-B676A148364B}"/>
              </a:ext>
            </a:extLst>
          </p:cNvPr>
          <p:cNvSpPr/>
          <p:nvPr/>
        </p:nvSpPr>
        <p:spPr>
          <a:xfrm>
            <a:off x="2156059" y="3880253"/>
            <a:ext cx="7863840" cy="2135536"/>
          </a:xfrm>
          <a:prstGeom prst="roundRect">
            <a:avLst>
              <a:gd name="adj" fmla="val 7492"/>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2">
            <a:extLst>
              <a:ext uri="{FF2B5EF4-FFF2-40B4-BE49-F238E27FC236}">
                <a16:creationId xmlns:a16="http://schemas.microsoft.com/office/drawing/2014/main" id="{EF85154C-B110-F115-A0BA-BFB447AEC2B1}"/>
              </a:ext>
            </a:extLst>
          </p:cNvPr>
          <p:cNvSpPr txBox="1">
            <a:spLocks/>
          </p:cNvSpPr>
          <p:nvPr/>
        </p:nvSpPr>
        <p:spPr>
          <a:xfrm>
            <a:off x="3943642" y="5947557"/>
            <a:ext cx="4288673" cy="54531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err="1"/>
              <a:t>Sơ</a:t>
            </a:r>
            <a:r>
              <a:rPr lang="en-US" dirty="0"/>
              <a:t> </a:t>
            </a:r>
            <a:r>
              <a:rPr lang="en-US" dirty="0" err="1"/>
              <a:t>đồ</a:t>
            </a:r>
            <a:r>
              <a:rPr lang="en-US" dirty="0"/>
              <a:t> </a:t>
            </a:r>
            <a:r>
              <a:rPr lang="en-US" dirty="0" err="1"/>
              <a:t>tuần</a:t>
            </a:r>
            <a:r>
              <a:rPr lang="en-US" dirty="0"/>
              <a:t> </a:t>
            </a:r>
            <a:r>
              <a:rPr lang="en-US" dirty="0" err="1"/>
              <a:t>tự</a:t>
            </a:r>
            <a:endParaRPr lang="en-US" dirty="0"/>
          </a:p>
        </p:txBody>
      </p:sp>
    </p:spTree>
    <p:extLst>
      <p:ext uri="{BB962C8B-B14F-4D97-AF65-F5344CB8AC3E}">
        <p14:creationId xmlns:p14="http://schemas.microsoft.com/office/powerpoint/2010/main" val="2173996565"/>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8"/>
                                        </p:tgtEl>
                                      </p:cBhvr>
                                    </p:animEffect>
                                    <p:set>
                                      <p:cBhvr>
                                        <p:cTn id="12" dur="1" fill="hold">
                                          <p:stCondLst>
                                            <p:cond delay="499"/>
                                          </p:stCondLst>
                                        </p:cTn>
                                        <p:tgtEl>
                                          <p:spTgt spid="8"/>
                                        </p:tgtEl>
                                        <p:attrNameLst>
                                          <p:attrName>style.visibility</p:attrName>
                                        </p:attrNameLst>
                                      </p:cBhvr>
                                      <p:to>
                                        <p:strVal val="hidden"/>
                                      </p:to>
                                    </p:se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grpId="1" nodeType="clickEffect">
                                  <p:stCondLst>
                                    <p:cond delay="0"/>
                                  </p:stCondLst>
                                  <p:childTnLst>
                                    <p:animEffect transition="out" filter="fade">
                                      <p:cBhvr>
                                        <p:cTn id="20" dur="500"/>
                                        <p:tgtEl>
                                          <p:spTgt spid="9"/>
                                        </p:tgtEl>
                                      </p:cBhvr>
                                    </p:animEffect>
                                    <p:set>
                                      <p:cBhvr>
                                        <p:cTn id="21" dur="1" fill="hold">
                                          <p:stCondLst>
                                            <p:cond delay="499"/>
                                          </p:stCondLst>
                                        </p:cTn>
                                        <p:tgtEl>
                                          <p:spTgt spid="9"/>
                                        </p:tgtEl>
                                        <p:attrNameLst>
                                          <p:attrName>style.visibility</p:attrName>
                                        </p:attrNameLst>
                                      </p:cBhvr>
                                      <p:to>
                                        <p:strVal val="hidden"/>
                                      </p:to>
                                    </p:se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500"/>
                                        <p:tgtEl>
                                          <p:spTgt spid="10"/>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xit" presetSubtype="0" fill="hold" grpId="1" nodeType="clickEffect">
                                  <p:stCondLst>
                                    <p:cond delay="0"/>
                                  </p:stCondLst>
                                  <p:childTnLst>
                                    <p:animEffect transition="out" filter="fade">
                                      <p:cBhvr>
                                        <p:cTn id="29" dur="500"/>
                                        <p:tgtEl>
                                          <p:spTgt spid="10"/>
                                        </p:tgtEl>
                                      </p:cBhvr>
                                    </p:animEffect>
                                    <p:set>
                                      <p:cBhvr>
                                        <p:cTn id="30" dur="1" fill="hold">
                                          <p:stCondLst>
                                            <p:cond delay="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9" grpId="0" animBg="1"/>
      <p:bldP spid="9" grpId="1" animBg="1"/>
      <p:bldP spid="10" grpId="0" animBg="1"/>
      <p:bldP spid="10" grpId="1"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5D019-96A4-4D1E-AFB5-09D65C86E12D}"/>
              </a:ext>
            </a:extLst>
          </p:cNvPr>
          <p:cNvSpPr>
            <a:spLocks noGrp="1"/>
          </p:cNvSpPr>
          <p:nvPr>
            <p:ph type="title"/>
          </p:nvPr>
        </p:nvSpPr>
        <p:spPr/>
        <p:txBody>
          <a:bodyPr/>
          <a:lstStyle/>
          <a:p>
            <a:r>
              <a:rPr lang="en-US" dirty="0"/>
              <a:t>THIẾT KẾ ỨNG DỤNG</a:t>
            </a:r>
          </a:p>
        </p:txBody>
      </p:sp>
      <p:sp>
        <p:nvSpPr>
          <p:cNvPr id="6" name="Slide Number Placeholder 5">
            <a:extLst>
              <a:ext uri="{FF2B5EF4-FFF2-40B4-BE49-F238E27FC236}">
                <a16:creationId xmlns:a16="http://schemas.microsoft.com/office/drawing/2014/main" id="{11E4677A-4F02-4478-B9B8-685D0B6264D3}"/>
              </a:ext>
            </a:extLst>
          </p:cNvPr>
          <p:cNvSpPr>
            <a:spLocks noGrp="1"/>
          </p:cNvSpPr>
          <p:nvPr>
            <p:ph type="sldNum" sz="quarter" idx="12"/>
          </p:nvPr>
        </p:nvSpPr>
        <p:spPr/>
        <p:txBody>
          <a:bodyPr/>
          <a:lstStyle/>
          <a:p>
            <a:fld id="{9EA0BE3B-158A-4EDF-80DC-E394A0D1600F}" type="slidenum">
              <a:rPr lang="en-US" smtClean="0"/>
              <a:pPr/>
              <a:t>24</a:t>
            </a:fld>
            <a:endParaRPr lang="en-US"/>
          </a:p>
        </p:txBody>
      </p:sp>
      <p:pic>
        <p:nvPicPr>
          <p:cNvPr id="8" name="Picture 7">
            <a:extLst>
              <a:ext uri="{FF2B5EF4-FFF2-40B4-BE49-F238E27FC236}">
                <a16:creationId xmlns:a16="http://schemas.microsoft.com/office/drawing/2014/main" id="{AEFF142E-6444-8122-1666-16C0E3D44CAE}"/>
              </a:ext>
            </a:extLst>
          </p:cNvPr>
          <p:cNvPicPr>
            <a:picLocks noChangeAspect="1"/>
          </p:cNvPicPr>
          <p:nvPr/>
        </p:nvPicPr>
        <p:blipFill rotWithShape="1">
          <a:blip r:embed="rId3">
            <a:extLst>
              <a:ext uri="{28A0092B-C50C-407E-A947-70E740481C1C}">
                <a14:useLocalDpi xmlns:a14="http://schemas.microsoft.com/office/drawing/2010/main" val="0"/>
              </a:ext>
            </a:extLst>
          </a:blip>
          <a:srcRect l="1865" t="50000" r="674" b="19958"/>
          <a:stretch/>
        </p:blipFill>
        <p:spPr>
          <a:xfrm>
            <a:off x="2360171" y="1948807"/>
            <a:ext cx="7471657" cy="2960385"/>
          </a:xfrm>
          <a:prstGeom prst="rect">
            <a:avLst/>
          </a:prstGeom>
        </p:spPr>
      </p:pic>
      <p:sp>
        <p:nvSpPr>
          <p:cNvPr id="11" name="Text Placeholder 2">
            <a:extLst>
              <a:ext uri="{FF2B5EF4-FFF2-40B4-BE49-F238E27FC236}">
                <a16:creationId xmlns:a16="http://schemas.microsoft.com/office/drawing/2014/main" id="{31C3FFED-43DA-83CE-C062-57A2C1E22790}"/>
              </a:ext>
            </a:extLst>
          </p:cNvPr>
          <p:cNvSpPr txBox="1">
            <a:spLocks/>
          </p:cNvSpPr>
          <p:nvPr/>
        </p:nvSpPr>
        <p:spPr>
          <a:xfrm>
            <a:off x="4135992" y="5190569"/>
            <a:ext cx="3401027" cy="67483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400" dirty="0"/>
              <a:t>Giao </a:t>
            </a:r>
            <a:r>
              <a:rPr lang="en-US" sz="2400" dirty="0" err="1"/>
              <a:t>diện</a:t>
            </a:r>
            <a:r>
              <a:rPr lang="en-US" sz="2400" dirty="0"/>
              <a:t> </a:t>
            </a:r>
            <a:r>
              <a:rPr lang="en-US" sz="2400" dirty="0" err="1"/>
              <a:t>ứng</a:t>
            </a:r>
            <a:r>
              <a:rPr lang="en-US" sz="2400" dirty="0"/>
              <a:t> </a:t>
            </a:r>
            <a:r>
              <a:rPr lang="en-US" sz="2400" dirty="0" err="1"/>
              <a:t>dụng</a:t>
            </a:r>
            <a:endParaRPr lang="en-US" sz="2400" dirty="0"/>
          </a:p>
        </p:txBody>
      </p:sp>
    </p:spTree>
    <p:extLst>
      <p:ext uri="{BB962C8B-B14F-4D97-AF65-F5344CB8AC3E}">
        <p14:creationId xmlns:p14="http://schemas.microsoft.com/office/powerpoint/2010/main" val="752494398"/>
      </p:ext>
    </p:extLst>
  </p:cSld>
  <p:clrMapOvr>
    <a:masterClrMapping/>
  </p:clrMapOvr>
  <p:transition spd="slow">
    <p:wipe dir="d"/>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5D019-96A4-4D1E-AFB5-09D65C86E12D}"/>
              </a:ext>
            </a:extLst>
          </p:cNvPr>
          <p:cNvSpPr>
            <a:spLocks noGrp="1"/>
          </p:cNvSpPr>
          <p:nvPr>
            <p:ph type="title"/>
          </p:nvPr>
        </p:nvSpPr>
        <p:spPr/>
        <p:txBody>
          <a:bodyPr/>
          <a:lstStyle/>
          <a:p>
            <a:r>
              <a:rPr lang="en-US" dirty="0"/>
              <a:t>THIẾT KẾ ỨNG DỤNG</a:t>
            </a:r>
          </a:p>
        </p:txBody>
      </p:sp>
      <p:sp>
        <p:nvSpPr>
          <p:cNvPr id="6" name="Slide Number Placeholder 5">
            <a:extLst>
              <a:ext uri="{FF2B5EF4-FFF2-40B4-BE49-F238E27FC236}">
                <a16:creationId xmlns:a16="http://schemas.microsoft.com/office/drawing/2014/main" id="{11E4677A-4F02-4478-B9B8-685D0B6264D3}"/>
              </a:ext>
            </a:extLst>
          </p:cNvPr>
          <p:cNvSpPr>
            <a:spLocks noGrp="1"/>
          </p:cNvSpPr>
          <p:nvPr>
            <p:ph type="sldNum" sz="quarter" idx="12"/>
          </p:nvPr>
        </p:nvSpPr>
        <p:spPr/>
        <p:txBody>
          <a:bodyPr/>
          <a:lstStyle/>
          <a:p>
            <a:fld id="{9EA0BE3B-158A-4EDF-80DC-E394A0D1600F}" type="slidenum">
              <a:rPr lang="en-US" smtClean="0"/>
              <a:pPr/>
              <a:t>25</a:t>
            </a:fld>
            <a:endParaRPr lang="en-US"/>
          </a:p>
        </p:txBody>
      </p:sp>
      <p:pic>
        <p:nvPicPr>
          <p:cNvPr id="5" name="Picture 4">
            <a:extLst>
              <a:ext uri="{FF2B5EF4-FFF2-40B4-BE49-F238E27FC236}">
                <a16:creationId xmlns:a16="http://schemas.microsoft.com/office/drawing/2014/main" id="{8ADA84DF-636E-D48C-29AF-13A1A973EF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12883" y="837396"/>
            <a:ext cx="4766233" cy="5524901"/>
          </a:xfrm>
          <a:prstGeom prst="rect">
            <a:avLst/>
          </a:prstGeom>
        </p:spPr>
      </p:pic>
      <p:sp>
        <p:nvSpPr>
          <p:cNvPr id="10" name="Text Placeholder 2">
            <a:extLst>
              <a:ext uri="{FF2B5EF4-FFF2-40B4-BE49-F238E27FC236}">
                <a16:creationId xmlns:a16="http://schemas.microsoft.com/office/drawing/2014/main" id="{4420E85A-70BA-74EC-5776-E239220F1206}"/>
              </a:ext>
            </a:extLst>
          </p:cNvPr>
          <p:cNvSpPr txBox="1">
            <a:spLocks/>
          </p:cNvSpPr>
          <p:nvPr/>
        </p:nvSpPr>
        <p:spPr>
          <a:xfrm>
            <a:off x="1740330" y="1004464"/>
            <a:ext cx="1972553" cy="50758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err="1"/>
              <a:t>Xử</a:t>
            </a:r>
            <a:r>
              <a:rPr lang="en-US" dirty="0"/>
              <a:t> </a:t>
            </a:r>
            <a:r>
              <a:rPr lang="en-US" dirty="0" err="1"/>
              <a:t>lý</a:t>
            </a:r>
            <a:r>
              <a:rPr lang="en-US" dirty="0"/>
              <a:t> logic</a:t>
            </a:r>
          </a:p>
        </p:txBody>
      </p:sp>
    </p:spTree>
    <p:extLst>
      <p:ext uri="{BB962C8B-B14F-4D97-AF65-F5344CB8AC3E}">
        <p14:creationId xmlns:p14="http://schemas.microsoft.com/office/powerpoint/2010/main" val="505102403"/>
      </p:ext>
    </p:extLst>
  </p:cSld>
  <p:clrMapOvr>
    <a:masterClrMapping/>
  </p:clrMapOvr>
  <p:transition spd="slow">
    <p:wipe dir="d"/>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5D019-96A4-4D1E-AFB5-09D65C86E12D}"/>
              </a:ext>
            </a:extLst>
          </p:cNvPr>
          <p:cNvSpPr>
            <a:spLocks noGrp="1"/>
          </p:cNvSpPr>
          <p:nvPr>
            <p:ph type="title"/>
          </p:nvPr>
        </p:nvSpPr>
        <p:spPr/>
        <p:txBody>
          <a:bodyPr/>
          <a:lstStyle/>
          <a:p>
            <a:r>
              <a:rPr lang="en-US" dirty="0"/>
              <a:t>TÍCH HỢP</a:t>
            </a:r>
          </a:p>
        </p:txBody>
      </p:sp>
      <p:sp>
        <p:nvSpPr>
          <p:cNvPr id="6" name="Slide Number Placeholder 5">
            <a:extLst>
              <a:ext uri="{FF2B5EF4-FFF2-40B4-BE49-F238E27FC236}">
                <a16:creationId xmlns:a16="http://schemas.microsoft.com/office/drawing/2014/main" id="{11E4677A-4F02-4478-B9B8-685D0B6264D3}"/>
              </a:ext>
            </a:extLst>
          </p:cNvPr>
          <p:cNvSpPr>
            <a:spLocks noGrp="1"/>
          </p:cNvSpPr>
          <p:nvPr>
            <p:ph type="sldNum" sz="quarter" idx="12"/>
          </p:nvPr>
        </p:nvSpPr>
        <p:spPr/>
        <p:txBody>
          <a:bodyPr/>
          <a:lstStyle/>
          <a:p>
            <a:fld id="{9EA0BE3B-158A-4EDF-80DC-E394A0D1600F}" type="slidenum">
              <a:rPr lang="en-US" smtClean="0"/>
              <a:pPr/>
              <a:t>26</a:t>
            </a:fld>
            <a:endParaRPr lang="en-US"/>
          </a:p>
        </p:txBody>
      </p:sp>
      <p:pic>
        <p:nvPicPr>
          <p:cNvPr id="4" name="Picture 3">
            <a:extLst>
              <a:ext uri="{FF2B5EF4-FFF2-40B4-BE49-F238E27FC236}">
                <a16:creationId xmlns:a16="http://schemas.microsoft.com/office/drawing/2014/main" id="{C101323A-D81B-B4E9-CCCB-D4BD79C3FD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5775" y="2090783"/>
            <a:ext cx="10180449" cy="2676433"/>
          </a:xfrm>
          <a:prstGeom prst="rect">
            <a:avLst/>
          </a:prstGeom>
        </p:spPr>
      </p:pic>
    </p:spTree>
    <p:extLst>
      <p:ext uri="{BB962C8B-B14F-4D97-AF65-F5344CB8AC3E}">
        <p14:creationId xmlns:p14="http://schemas.microsoft.com/office/powerpoint/2010/main" val="3731262453"/>
      </p:ext>
    </p:extLst>
  </p:cSld>
  <p:clrMapOvr>
    <a:masterClrMapping/>
  </p:clrMapOvr>
  <p:transition spd="slow">
    <p:wipe dir="d"/>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D6941D0-D074-43AE-8875-C4BDC98ADB7F}"/>
              </a:ext>
            </a:extLst>
          </p:cNvPr>
          <p:cNvSpPr>
            <a:spLocks noGrp="1"/>
          </p:cNvSpPr>
          <p:nvPr>
            <p:ph type="title"/>
          </p:nvPr>
        </p:nvSpPr>
        <p:spPr>
          <a:xfrm>
            <a:off x="4508311" y="2693286"/>
            <a:ext cx="7391400" cy="1471428"/>
          </a:xfrm>
        </p:spPr>
        <p:txBody>
          <a:bodyPr/>
          <a:lstStyle/>
          <a:p>
            <a:pPr algn="ctr"/>
            <a:r>
              <a:rPr lang="en-US" sz="5000" dirty="0"/>
              <a:t>IV. ĐÁNH GIÁ,</a:t>
            </a:r>
            <a:br>
              <a:rPr lang="en-US" sz="5000" dirty="0"/>
            </a:br>
            <a:r>
              <a:rPr lang="en-US" sz="5000" dirty="0"/>
              <a:t>KẾT LUẬN</a:t>
            </a:r>
          </a:p>
        </p:txBody>
      </p:sp>
      <p:sp>
        <p:nvSpPr>
          <p:cNvPr id="4" name="Slide Number Placeholder 3">
            <a:extLst>
              <a:ext uri="{FF2B5EF4-FFF2-40B4-BE49-F238E27FC236}">
                <a16:creationId xmlns:a16="http://schemas.microsoft.com/office/drawing/2014/main" id="{BD91CA00-8B5A-4B5F-AE21-CF0691D64D53}"/>
              </a:ext>
            </a:extLst>
          </p:cNvPr>
          <p:cNvSpPr>
            <a:spLocks noGrp="1"/>
          </p:cNvSpPr>
          <p:nvPr>
            <p:ph type="sldNum" sz="quarter" idx="12"/>
          </p:nvPr>
        </p:nvSpPr>
        <p:spPr/>
        <p:txBody>
          <a:bodyPr/>
          <a:lstStyle/>
          <a:p>
            <a:fld id="{9EA0BE3B-158A-4EDF-80DC-E394A0D1600F}" type="slidenum">
              <a:rPr lang="en-US" smtClean="0"/>
              <a:pPr/>
              <a:t>27</a:t>
            </a:fld>
            <a:endParaRPr lang="en-US"/>
          </a:p>
        </p:txBody>
      </p:sp>
    </p:spTree>
    <p:extLst>
      <p:ext uri="{BB962C8B-B14F-4D97-AF65-F5344CB8AC3E}">
        <p14:creationId xmlns:p14="http://schemas.microsoft.com/office/powerpoint/2010/main" val="435125289"/>
      </p:ext>
    </p:extLst>
  </p:cSld>
  <p:clrMapOvr>
    <a:masterClrMapping/>
  </p:clrMapOvr>
  <p:transition spd="slow">
    <p:wipe dir="d"/>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5D019-96A4-4D1E-AFB5-09D65C86E12D}"/>
              </a:ext>
            </a:extLst>
          </p:cNvPr>
          <p:cNvSpPr>
            <a:spLocks noGrp="1"/>
          </p:cNvSpPr>
          <p:nvPr>
            <p:ph type="title"/>
          </p:nvPr>
        </p:nvSpPr>
        <p:spPr/>
        <p:txBody>
          <a:bodyPr/>
          <a:lstStyle/>
          <a:p>
            <a:r>
              <a:rPr lang="en-US" dirty="0"/>
              <a:t>KẾT QUẢ THỰC NGHIỆM</a:t>
            </a:r>
          </a:p>
        </p:txBody>
      </p:sp>
      <p:sp>
        <p:nvSpPr>
          <p:cNvPr id="6" name="Slide Number Placeholder 5">
            <a:extLst>
              <a:ext uri="{FF2B5EF4-FFF2-40B4-BE49-F238E27FC236}">
                <a16:creationId xmlns:a16="http://schemas.microsoft.com/office/drawing/2014/main" id="{11E4677A-4F02-4478-B9B8-685D0B6264D3}"/>
              </a:ext>
            </a:extLst>
          </p:cNvPr>
          <p:cNvSpPr>
            <a:spLocks noGrp="1"/>
          </p:cNvSpPr>
          <p:nvPr>
            <p:ph type="sldNum" sz="quarter" idx="12"/>
          </p:nvPr>
        </p:nvSpPr>
        <p:spPr/>
        <p:txBody>
          <a:bodyPr/>
          <a:lstStyle/>
          <a:p>
            <a:fld id="{9EA0BE3B-158A-4EDF-80DC-E394A0D1600F}" type="slidenum">
              <a:rPr lang="en-US" smtClean="0"/>
              <a:pPr/>
              <a:t>28</a:t>
            </a:fld>
            <a:endParaRPr lang="en-US"/>
          </a:p>
        </p:txBody>
      </p:sp>
      <p:sp>
        <p:nvSpPr>
          <p:cNvPr id="13" name="Text Placeholder 2">
            <a:extLst>
              <a:ext uri="{FF2B5EF4-FFF2-40B4-BE49-F238E27FC236}">
                <a16:creationId xmlns:a16="http://schemas.microsoft.com/office/drawing/2014/main" id="{4ABD7AAB-20C6-5068-85FD-B346E93625ED}"/>
              </a:ext>
            </a:extLst>
          </p:cNvPr>
          <p:cNvSpPr txBox="1">
            <a:spLocks/>
          </p:cNvSpPr>
          <p:nvPr/>
        </p:nvSpPr>
        <p:spPr>
          <a:xfrm>
            <a:off x="5142789" y="5375450"/>
            <a:ext cx="1906419" cy="54649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400" dirty="0" err="1"/>
              <a:t>Không</a:t>
            </a:r>
            <a:r>
              <a:rPr lang="en-US" sz="2400" dirty="0"/>
              <a:t> </a:t>
            </a:r>
            <a:r>
              <a:rPr lang="en-US" sz="2400" dirty="0" err="1"/>
              <a:t>khí</a:t>
            </a:r>
            <a:endParaRPr lang="en-US" sz="2400" dirty="0"/>
          </a:p>
        </p:txBody>
      </p:sp>
      <p:pic>
        <p:nvPicPr>
          <p:cNvPr id="18" name="Picture 17">
            <a:extLst>
              <a:ext uri="{FF2B5EF4-FFF2-40B4-BE49-F238E27FC236}">
                <a16:creationId xmlns:a16="http://schemas.microsoft.com/office/drawing/2014/main" id="{B3DAFC64-20CA-458C-E0E7-0BE36044CB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8239" y="1825465"/>
            <a:ext cx="9875520" cy="3207070"/>
          </a:xfrm>
          <a:prstGeom prst="rect">
            <a:avLst/>
          </a:prstGeom>
        </p:spPr>
      </p:pic>
    </p:spTree>
    <p:extLst>
      <p:ext uri="{BB962C8B-B14F-4D97-AF65-F5344CB8AC3E}">
        <p14:creationId xmlns:p14="http://schemas.microsoft.com/office/powerpoint/2010/main" val="28600135"/>
      </p:ext>
    </p:extLst>
  </p:cSld>
  <p:clrMapOvr>
    <a:masterClrMapping/>
  </p:clrMapOvr>
  <p:transition spd="slow">
    <p:wipe dir="d"/>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5D019-96A4-4D1E-AFB5-09D65C86E12D}"/>
              </a:ext>
            </a:extLst>
          </p:cNvPr>
          <p:cNvSpPr>
            <a:spLocks noGrp="1"/>
          </p:cNvSpPr>
          <p:nvPr>
            <p:ph type="title"/>
          </p:nvPr>
        </p:nvSpPr>
        <p:spPr/>
        <p:txBody>
          <a:bodyPr/>
          <a:lstStyle/>
          <a:p>
            <a:r>
              <a:rPr lang="en-US" dirty="0"/>
              <a:t>KẾT QUẢ THỰC NGHIỆM</a:t>
            </a:r>
          </a:p>
        </p:txBody>
      </p:sp>
      <p:sp>
        <p:nvSpPr>
          <p:cNvPr id="6" name="Slide Number Placeholder 5">
            <a:extLst>
              <a:ext uri="{FF2B5EF4-FFF2-40B4-BE49-F238E27FC236}">
                <a16:creationId xmlns:a16="http://schemas.microsoft.com/office/drawing/2014/main" id="{11E4677A-4F02-4478-B9B8-685D0B6264D3}"/>
              </a:ext>
            </a:extLst>
          </p:cNvPr>
          <p:cNvSpPr>
            <a:spLocks noGrp="1"/>
          </p:cNvSpPr>
          <p:nvPr>
            <p:ph type="sldNum" sz="quarter" idx="12"/>
          </p:nvPr>
        </p:nvSpPr>
        <p:spPr/>
        <p:txBody>
          <a:bodyPr/>
          <a:lstStyle/>
          <a:p>
            <a:fld id="{9EA0BE3B-158A-4EDF-80DC-E394A0D1600F}" type="slidenum">
              <a:rPr lang="en-US" smtClean="0"/>
              <a:pPr/>
              <a:t>29</a:t>
            </a:fld>
            <a:endParaRPr lang="en-US"/>
          </a:p>
        </p:txBody>
      </p:sp>
      <p:sp>
        <p:nvSpPr>
          <p:cNvPr id="14" name="Text Placeholder 2">
            <a:extLst>
              <a:ext uri="{FF2B5EF4-FFF2-40B4-BE49-F238E27FC236}">
                <a16:creationId xmlns:a16="http://schemas.microsoft.com/office/drawing/2014/main" id="{C5CEF1CB-B3AF-EFED-64A5-3DF6305E89E7}"/>
              </a:ext>
            </a:extLst>
          </p:cNvPr>
          <p:cNvSpPr txBox="1">
            <a:spLocks/>
          </p:cNvSpPr>
          <p:nvPr/>
        </p:nvSpPr>
        <p:spPr>
          <a:xfrm>
            <a:off x="4581496" y="5236365"/>
            <a:ext cx="3029004" cy="54649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400" dirty="0" err="1"/>
              <a:t>Cà</a:t>
            </a:r>
            <a:r>
              <a:rPr lang="en-US" sz="2400" dirty="0"/>
              <a:t> </a:t>
            </a:r>
            <a:r>
              <a:rPr lang="en-US" sz="2400" dirty="0" err="1"/>
              <a:t>phê</a:t>
            </a:r>
            <a:r>
              <a:rPr lang="en-US" sz="2400" dirty="0"/>
              <a:t> </a:t>
            </a:r>
            <a:r>
              <a:rPr lang="en-US" sz="2400" dirty="0" err="1"/>
              <a:t>thực</a:t>
            </a:r>
            <a:r>
              <a:rPr lang="en-US" sz="2400" dirty="0"/>
              <a:t> </a:t>
            </a:r>
            <a:r>
              <a:rPr lang="en-US" sz="2400" dirty="0" err="1"/>
              <a:t>phẩm</a:t>
            </a:r>
            <a:endParaRPr lang="en-US" sz="2400" dirty="0"/>
          </a:p>
        </p:txBody>
      </p:sp>
      <p:pic>
        <p:nvPicPr>
          <p:cNvPr id="20" name="Picture 19">
            <a:extLst>
              <a:ext uri="{FF2B5EF4-FFF2-40B4-BE49-F238E27FC236}">
                <a16:creationId xmlns:a16="http://schemas.microsoft.com/office/drawing/2014/main" id="{D656E8F8-CE8F-D011-2346-21DD4552FC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8238" y="1785148"/>
            <a:ext cx="9875520" cy="3287703"/>
          </a:xfrm>
          <a:prstGeom prst="rect">
            <a:avLst/>
          </a:prstGeom>
        </p:spPr>
      </p:pic>
    </p:spTree>
    <p:extLst>
      <p:ext uri="{BB962C8B-B14F-4D97-AF65-F5344CB8AC3E}">
        <p14:creationId xmlns:p14="http://schemas.microsoft.com/office/powerpoint/2010/main" val="100805093"/>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a:extLst>
              <a:ext uri="{FF2B5EF4-FFF2-40B4-BE49-F238E27FC236}">
                <a16:creationId xmlns:a16="http://schemas.microsoft.com/office/drawing/2014/main" id="{737FC17F-78B9-4DA3-B1E3-B6651CB1745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86634" y="331380"/>
            <a:ext cx="3174367" cy="952975"/>
          </a:xfrm>
          <a:prstGeom prst="rect">
            <a:avLst/>
          </a:prstGeom>
        </p:spPr>
      </p:pic>
      <p:sp>
        <p:nvSpPr>
          <p:cNvPr id="3" name="Title 6">
            <a:extLst>
              <a:ext uri="{FF2B5EF4-FFF2-40B4-BE49-F238E27FC236}">
                <a16:creationId xmlns:a16="http://schemas.microsoft.com/office/drawing/2014/main" id="{5702E00C-3125-4CD1-A5F8-64723BF48E3E}"/>
              </a:ext>
            </a:extLst>
          </p:cNvPr>
          <p:cNvSpPr txBox="1">
            <a:spLocks/>
          </p:cNvSpPr>
          <p:nvPr/>
        </p:nvSpPr>
        <p:spPr>
          <a:xfrm>
            <a:off x="386634" y="2219413"/>
            <a:ext cx="10509966" cy="848792"/>
          </a:xfrm>
          <a:prstGeom prst="rect">
            <a:avLst/>
          </a:prstGeom>
        </p:spPr>
        <p:txBody>
          <a:bodyPr/>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en-US" sz="4400" dirty="0" err="1"/>
              <a:t>Nghiên</a:t>
            </a:r>
            <a:r>
              <a:rPr lang="en-US" sz="4400" dirty="0"/>
              <a:t> </a:t>
            </a:r>
            <a:r>
              <a:rPr lang="en-US" sz="4400" dirty="0" err="1"/>
              <a:t>cứu</a:t>
            </a:r>
            <a:r>
              <a:rPr lang="en-US" sz="4400" dirty="0"/>
              <a:t> </a:t>
            </a:r>
            <a:r>
              <a:rPr lang="en-US" sz="4400" dirty="0" err="1"/>
              <a:t>phát</a:t>
            </a:r>
            <a:r>
              <a:rPr lang="en-US" sz="4400" dirty="0"/>
              <a:t> </a:t>
            </a:r>
            <a:r>
              <a:rPr lang="en-US" sz="4400" dirty="0" err="1"/>
              <a:t>triển</a:t>
            </a:r>
            <a:r>
              <a:rPr lang="en-US" sz="4400" dirty="0"/>
              <a:t> </a:t>
            </a:r>
            <a:r>
              <a:rPr lang="en-US" sz="4400" dirty="0" err="1"/>
              <a:t>mô</a:t>
            </a:r>
            <a:r>
              <a:rPr lang="en-US" sz="4400" dirty="0"/>
              <a:t> </a:t>
            </a:r>
            <a:r>
              <a:rPr lang="en-US" sz="4400" dirty="0" err="1"/>
              <a:t>hình</a:t>
            </a:r>
            <a:r>
              <a:rPr lang="en-US" sz="4400" dirty="0"/>
              <a:t> </a:t>
            </a:r>
            <a:r>
              <a:rPr lang="en-US" sz="4400" dirty="0" err="1"/>
              <a:t>nhận</a:t>
            </a:r>
            <a:r>
              <a:rPr lang="en-US" sz="4400" dirty="0"/>
              <a:t> </a:t>
            </a:r>
            <a:r>
              <a:rPr lang="en-US" sz="4400" dirty="0" err="1"/>
              <a:t>dạng</a:t>
            </a:r>
            <a:r>
              <a:rPr lang="en-US" sz="4400" dirty="0"/>
              <a:t> </a:t>
            </a:r>
            <a:r>
              <a:rPr lang="en-US" sz="4400" dirty="0" err="1"/>
              <a:t>mùi</a:t>
            </a:r>
            <a:r>
              <a:rPr lang="en-US" sz="4400" dirty="0"/>
              <a:t> </a:t>
            </a:r>
            <a:r>
              <a:rPr lang="en-US" sz="4400" dirty="0" err="1"/>
              <a:t>ứng</a:t>
            </a:r>
            <a:r>
              <a:rPr lang="en-US" sz="4400" dirty="0"/>
              <a:t> </a:t>
            </a:r>
            <a:r>
              <a:rPr lang="en-US" sz="4400" dirty="0" err="1"/>
              <a:t>dụng</a:t>
            </a:r>
            <a:r>
              <a:rPr lang="en-US" sz="4400" dirty="0"/>
              <a:t> </a:t>
            </a:r>
            <a:r>
              <a:rPr lang="en-US" sz="4400" dirty="0" err="1"/>
              <a:t>trong</a:t>
            </a:r>
            <a:r>
              <a:rPr lang="en-US" sz="4400" dirty="0"/>
              <a:t> </a:t>
            </a:r>
            <a:r>
              <a:rPr lang="en-US" sz="4400" dirty="0" err="1"/>
              <a:t>hệ</a:t>
            </a:r>
            <a:r>
              <a:rPr lang="en-US" sz="4400" dirty="0"/>
              <a:t> </a:t>
            </a:r>
            <a:r>
              <a:rPr lang="en-US" sz="4400" dirty="0" err="1"/>
              <a:t>thống</a:t>
            </a:r>
            <a:r>
              <a:rPr lang="en-US" sz="4400" dirty="0"/>
              <a:t> </a:t>
            </a:r>
            <a:r>
              <a:rPr lang="en-US" sz="4400" dirty="0" err="1"/>
              <a:t>mũi</a:t>
            </a:r>
            <a:r>
              <a:rPr lang="en-US" sz="4400" dirty="0"/>
              <a:t> </a:t>
            </a:r>
            <a:r>
              <a:rPr lang="en-US" sz="4400" dirty="0" err="1"/>
              <a:t>điện</a:t>
            </a:r>
            <a:r>
              <a:rPr lang="en-US" sz="4400" dirty="0"/>
              <a:t> </a:t>
            </a:r>
            <a:r>
              <a:rPr lang="en-US" sz="4400" dirty="0" err="1"/>
              <a:t>tử</a:t>
            </a:r>
            <a:endParaRPr lang="en-US" sz="4400" dirty="0"/>
          </a:p>
        </p:txBody>
      </p:sp>
      <p:sp>
        <p:nvSpPr>
          <p:cNvPr id="9" name="Slide Number Placeholder 8">
            <a:extLst>
              <a:ext uri="{FF2B5EF4-FFF2-40B4-BE49-F238E27FC236}">
                <a16:creationId xmlns:a16="http://schemas.microsoft.com/office/drawing/2014/main" id="{99BF4829-01AB-4F75-A03B-DF4FC4C312C6}"/>
              </a:ext>
            </a:extLst>
          </p:cNvPr>
          <p:cNvSpPr>
            <a:spLocks noGrp="1"/>
          </p:cNvSpPr>
          <p:nvPr>
            <p:ph type="sldNum" sz="quarter" idx="12"/>
          </p:nvPr>
        </p:nvSpPr>
        <p:spPr/>
        <p:txBody>
          <a:bodyPr/>
          <a:lstStyle/>
          <a:p>
            <a:fld id="{9EA0BE3B-158A-4EDF-80DC-E394A0D1600F}" type="slidenum">
              <a:rPr lang="en-US" smtClean="0"/>
              <a:pPr/>
              <a:t>3</a:t>
            </a:fld>
            <a:endParaRPr lang="en-US"/>
          </a:p>
        </p:txBody>
      </p:sp>
      <p:graphicFrame>
        <p:nvGraphicFramePr>
          <p:cNvPr id="5" name="Table 4">
            <a:extLst>
              <a:ext uri="{FF2B5EF4-FFF2-40B4-BE49-F238E27FC236}">
                <a16:creationId xmlns:a16="http://schemas.microsoft.com/office/drawing/2014/main" id="{24C958FA-F50C-B8BF-77EC-725AE85D33B1}"/>
              </a:ext>
            </a:extLst>
          </p:cNvPr>
          <p:cNvGraphicFramePr>
            <a:graphicFrameLocks noGrp="1"/>
          </p:cNvGraphicFramePr>
          <p:nvPr>
            <p:extLst>
              <p:ext uri="{D42A27DB-BD31-4B8C-83A1-F6EECF244321}">
                <p14:modId xmlns:p14="http://schemas.microsoft.com/office/powerpoint/2010/main" val="538722525"/>
              </p:ext>
            </p:extLst>
          </p:nvPr>
        </p:nvGraphicFramePr>
        <p:xfrm>
          <a:off x="5737487" y="3789796"/>
          <a:ext cx="5778238" cy="1737360"/>
        </p:xfrm>
        <a:graphic>
          <a:graphicData uri="http://schemas.openxmlformats.org/drawingml/2006/table">
            <a:tbl>
              <a:tblPr firstRow="1" bandRow="1">
                <a:tableStyleId>{2D5ABB26-0587-4C30-8999-92F81FD0307C}</a:tableStyleId>
              </a:tblPr>
              <a:tblGrid>
                <a:gridCol w="1203330">
                  <a:extLst>
                    <a:ext uri="{9D8B030D-6E8A-4147-A177-3AD203B41FA5}">
                      <a16:colId xmlns:a16="http://schemas.microsoft.com/office/drawing/2014/main" val="1998032939"/>
                    </a:ext>
                  </a:extLst>
                </a:gridCol>
                <a:gridCol w="4574908">
                  <a:extLst>
                    <a:ext uri="{9D8B030D-6E8A-4147-A177-3AD203B41FA5}">
                      <a16:colId xmlns:a16="http://schemas.microsoft.com/office/drawing/2014/main" val="1001562253"/>
                    </a:ext>
                  </a:extLst>
                </a:gridCol>
              </a:tblGrid>
              <a:tr h="370840">
                <a:tc>
                  <a:txBody>
                    <a:bodyPr/>
                    <a:lstStyle/>
                    <a:p>
                      <a:pPr algn="l"/>
                      <a:r>
                        <a:rPr lang="en-US" sz="2400" b="0" baseline="0" dirty="0">
                          <a:solidFill>
                            <a:srgbClr val="C00000"/>
                          </a:solidFill>
                          <a:latin typeface="Lato" panose="020F0502020204030203" pitchFamily="34" charset="0"/>
                        </a:rPr>
                        <a:t>GVHD: </a:t>
                      </a:r>
                      <a:endParaRPr lang="en-US" sz="2400" baseline="0" dirty="0">
                        <a:solidFill>
                          <a:srgbClr val="C00000"/>
                        </a:solidFill>
                        <a:latin typeface="Lato" panose="020F0502020204030203"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0" baseline="0" dirty="0">
                          <a:solidFill>
                            <a:srgbClr val="C00000"/>
                          </a:solidFill>
                          <a:latin typeface="Lato" panose="020F0502020204030203" pitchFamily="34" charset="0"/>
                        </a:rPr>
                        <a:t>TS. </a:t>
                      </a:r>
                      <a:r>
                        <a:rPr lang="en-US" sz="2400" b="0" baseline="0" dirty="0" err="1">
                          <a:solidFill>
                            <a:srgbClr val="C00000"/>
                          </a:solidFill>
                          <a:latin typeface="Lato" panose="020F0502020204030203" pitchFamily="34" charset="0"/>
                        </a:rPr>
                        <a:t>Đặng</a:t>
                      </a:r>
                      <a:r>
                        <a:rPr lang="en-US" sz="2400" b="0" baseline="0" dirty="0">
                          <a:solidFill>
                            <a:srgbClr val="C00000"/>
                          </a:solidFill>
                          <a:latin typeface="Lato" panose="020F0502020204030203" pitchFamily="34" charset="0"/>
                        </a:rPr>
                        <a:t> Quang </a:t>
                      </a:r>
                      <a:r>
                        <a:rPr lang="en-US" sz="2400" b="0" baseline="0" dirty="0" err="1">
                          <a:solidFill>
                            <a:srgbClr val="C00000"/>
                          </a:solidFill>
                          <a:latin typeface="Lato" panose="020F0502020204030203" pitchFamily="34" charset="0"/>
                        </a:rPr>
                        <a:t>Hiếu</a:t>
                      </a:r>
                      <a:endParaRPr lang="en-US" sz="2400" b="0" baseline="0" dirty="0">
                        <a:solidFill>
                          <a:srgbClr val="C00000"/>
                        </a:solidFill>
                        <a:latin typeface="Lato" panose="020F050202020403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vi-VN" sz="2400" b="0" baseline="0" dirty="0">
                          <a:solidFill>
                            <a:srgbClr val="C00000"/>
                          </a:solidFill>
                          <a:latin typeface="Lato" panose="020F0502020204030203" pitchFamily="34" charset="0"/>
                        </a:rPr>
                        <a:t>TS. Hoàng Phương Chi</a:t>
                      </a:r>
                      <a:endParaRPr lang="en-US" sz="2400" b="0" baseline="0" dirty="0">
                        <a:solidFill>
                          <a:srgbClr val="C00000"/>
                        </a:solidFill>
                        <a:latin typeface="Lato" panose="020F0502020204030203" pitchFamily="34" charset="0"/>
                      </a:endParaRPr>
                    </a:p>
                  </a:txBody>
                  <a:tcPr/>
                </a:tc>
                <a:extLst>
                  <a:ext uri="{0D108BD9-81ED-4DB2-BD59-A6C34878D82A}">
                    <a16:rowId xmlns:a16="http://schemas.microsoft.com/office/drawing/2014/main" val="2320905269"/>
                  </a:ext>
                </a:extLst>
              </a:tr>
              <a:tr h="370840">
                <a:tc>
                  <a:txBody>
                    <a:bodyPr/>
                    <a:lstStyle/>
                    <a:p>
                      <a:pPr algn="l"/>
                      <a:r>
                        <a:rPr lang="en-US" sz="2400" baseline="0" dirty="0">
                          <a:solidFill>
                            <a:srgbClr val="C00000"/>
                          </a:solidFill>
                          <a:latin typeface="Lato" panose="020F0502020204030203" pitchFamily="34" charset="0"/>
                        </a:rPr>
                        <a:t>SV:</a:t>
                      </a:r>
                    </a:p>
                  </a:txBody>
                  <a:tcPr/>
                </a:tc>
                <a:tc>
                  <a:txBody>
                    <a:bodyPr/>
                    <a:lstStyle/>
                    <a:p>
                      <a:r>
                        <a:rPr lang="en-US" sz="2400" b="0" baseline="0" dirty="0">
                          <a:solidFill>
                            <a:srgbClr val="C00000"/>
                          </a:solidFill>
                          <a:latin typeface="Lato" panose="020F0502020204030203" pitchFamily="34" charset="0"/>
                        </a:rPr>
                        <a:t>Hoàng Anh </a:t>
                      </a:r>
                      <a:r>
                        <a:rPr lang="en-US" sz="2400" b="0" baseline="0" dirty="0" err="1">
                          <a:solidFill>
                            <a:srgbClr val="C00000"/>
                          </a:solidFill>
                          <a:latin typeface="Lato" panose="020F0502020204030203" pitchFamily="34" charset="0"/>
                        </a:rPr>
                        <a:t>Công</a:t>
                      </a:r>
                      <a:endParaRPr lang="en-US" sz="2400" b="0" baseline="0" dirty="0">
                        <a:solidFill>
                          <a:srgbClr val="C00000"/>
                        </a:solidFill>
                        <a:latin typeface="Lato" panose="020F0502020204030203" pitchFamily="34" charset="0"/>
                      </a:endParaRPr>
                    </a:p>
                  </a:txBody>
                  <a:tcPr/>
                </a:tc>
                <a:extLst>
                  <a:ext uri="{0D108BD9-81ED-4DB2-BD59-A6C34878D82A}">
                    <a16:rowId xmlns:a16="http://schemas.microsoft.com/office/drawing/2014/main" val="3545246518"/>
                  </a:ext>
                </a:extLst>
              </a:tr>
              <a:tr h="370840">
                <a:tc>
                  <a:txBody>
                    <a:bodyPr/>
                    <a:lstStyle/>
                    <a:p>
                      <a:pPr algn="l"/>
                      <a:r>
                        <a:rPr lang="en-US" sz="2400" baseline="0" dirty="0">
                          <a:solidFill>
                            <a:srgbClr val="C00000"/>
                          </a:solidFill>
                          <a:latin typeface="Lato" panose="020F0502020204030203" pitchFamily="34" charset="0"/>
                        </a:rPr>
                        <a:t>MSSV:</a:t>
                      </a:r>
                    </a:p>
                  </a:txBody>
                  <a:tcPr/>
                </a:tc>
                <a:tc>
                  <a:txBody>
                    <a:bodyPr/>
                    <a:lstStyle/>
                    <a:p>
                      <a:r>
                        <a:rPr lang="en-US" sz="2400" baseline="0" dirty="0">
                          <a:solidFill>
                            <a:srgbClr val="C00000"/>
                          </a:solidFill>
                          <a:latin typeface="Lato" panose="020F0502020204030203" pitchFamily="34" charset="0"/>
                        </a:rPr>
                        <a:t>20182389</a:t>
                      </a:r>
                    </a:p>
                  </a:txBody>
                  <a:tcPr/>
                </a:tc>
                <a:extLst>
                  <a:ext uri="{0D108BD9-81ED-4DB2-BD59-A6C34878D82A}">
                    <a16:rowId xmlns:a16="http://schemas.microsoft.com/office/drawing/2014/main" val="1997227578"/>
                  </a:ext>
                </a:extLst>
              </a:tr>
            </a:tbl>
          </a:graphicData>
        </a:graphic>
      </p:graphicFrame>
    </p:spTree>
    <p:extLst>
      <p:ext uri="{BB962C8B-B14F-4D97-AF65-F5344CB8AC3E}">
        <p14:creationId xmlns:p14="http://schemas.microsoft.com/office/powerpoint/2010/main" val="74317291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5D019-96A4-4D1E-AFB5-09D65C86E12D}"/>
              </a:ext>
            </a:extLst>
          </p:cNvPr>
          <p:cNvSpPr>
            <a:spLocks noGrp="1"/>
          </p:cNvSpPr>
          <p:nvPr>
            <p:ph type="title"/>
          </p:nvPr>
        </p:nvSpPr>
        <p:spPr/>
        <p:txBody>
          <a:bodyPr/>
          <a:lstStyle/>
          <a:p>
            <a:r>
              <a:rPr lang="en-US" dirty="0"/>
              <a:t>KẾT QUẢ THỰC NGHIỆM</a:t>
            </a:r>
          </a:p>
        </p:txBody>
      </p:sp>
      <p:sp>
        <p:nvSpPr>
          <p:cNvPr id="6" name="Slide Number Placeholder 5">
            <a:extLst>
              <a:ext uri="{FF2B5EF4-FFF2-40B4-BE49-F238E27FC236}">
                <a16:creationId xmlns:a16="http://schemas.microsoft.com/office/drawing/2014/main" id="{11E4677A-4F02-4478-B9B8-685D0B6264D3}"/>
              </a:ext>
            </a:extLst>
          </p:cNvPr>
          <p:cNvSpPr>
            <a:spLocks noGrp="1"/>
          </p:cNvSpPr>
          <p:nvPr>
            <p:ph type="sldNum" sz="quarter" idx="12"/>
          </p:nvPr>
        </p:nvSpPr>
        <p:spPr/>
        <p:txBody>
          <a:bodyPr/>
          <a:lstStyle/>
          <a:p>
            <a:fld id="{9EA0BE3B-158A-4EDF-80DC-E394A0D1600F}" type="slidenum">
              <a:rPr lang="en-US" smtClean="0"/>
              <a:pPr/>
              <a:t>30</a:t>
            </a:fld>
            <a:endParaRPr lang="en-US"/>
          </a:p>
        </p:txBody>
      </p:sp>
      <p:sp>
        <p:nvSpPr>
          <p:cNvPr id="12" name="Text Placeholder 2">
            <a:extLst>
              <a:ext uri="{FF2B5EF4-FFF2-40B4-BE49-F238E27FC236}">
                <a16:creationId xmlns:a16="http://schemas.microsoft.com/office/drawing/2014/main" id="{3037D7A5-578E-5325-6757-D252E801B127}"/>
              </a:ext>
            </a:extLst>
          </p:cNvPr>
          <p:cNvSpPr txBox="1">
            <a:spLocks/>
          </p:cNvSpPr>
          <p:nvPr/>
        </p:nvSpPr>
        <p:spPr>
          <a:xfrm>
            <a:off x="5142790" y="5273445"/>
            <a:ext cx="1906419" cy="54649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400" dirty="0" err="1"/>
              <a:t>Cà</a:t>
            </a:r>
            <a:r>
              <a:rPr lang="en-US" sz="2400" dirty="0"/>
              <a:t> </a:t>
            </a:r>
            <a:r>
              <a:rPr lang="en-US" sz="2400" dirty="0" err="1"/>
              <a:t>phê</a:t>
            </a:r>
            <a:r>
              <a:rPr lang="en-US" sz="2400" dirty="0"/>
              <a:t> </a:t>
            </a:r>
            <a:r>
              <a:rPr lang="en-US" sz="2400" dirty="0" err="1"/>
              <a:t>hạt</a:t>
            </a:r>
            <a:endParaRPr lang="en-US" sz="2400" dirty="0"/>
          </a:p>
        </p:txBody>
      </p:sp>
      <p:pic>
        <p:nvPicPr>
          <p:cNvPr id="16" name="Picture 15">
            <a:extLst>
              <a:ext uri="{FF2B5EF4-FFF2-40B4-BE49-F238E27FC236}">
                <a16:creationId xmlns:a16="http://schemas.microsoft.com/office/drawing/2014/main" id="{F837BE6B-1798-05FC-AD9D-B7796061EB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8240" y="1875663"/>
            <a:ext cx="9875520" cy="3106674"/>
          </a:xfrm>
          <a:prstGeom prst="rect">
            <a:avLst/>
          </a:prstGeom>
        </p:spPr>
      </p:pic>
    </p:spTree>
    <p:extLst>
      <p:ext uri="{BB962C8B-B14F-4D97-AF65-F5344CB8AC3E}">
        <p14:creationId xmlns:p14="http://schemas.microsoft.com/office/powerpoint/2010/main" val="3098732874"/>
      </p:ext>
    </p:extLst>
  </p:cSld>
  <p:clrMapOvr>
    <a:masterClrMapping/>
  </p:clrMapOvr>
  <p:transition spd="slow">
    <p:wip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5D019-96A4-4D1E-AFB5-09D65C86E12D}"/>
              </a:ext>
            </a:extLst>
          </p:cNvPr>
          <p:cNvSpPr>
            <a:spLocks noGrp="1"/>
          </p:cNvSpPr>
          <p:nvPr>
            <p:ph type="title"/>
          </p:nvPr>
        </p:nvSpPr>
        <p:spPr/>
        <p:txBody>
          <a:bodyPr/>
          <a:lstStyle/>
          <a:p>
            <a:r>
              <a:rPr lang="en-US" dirty="0"/>
              <a:t>KẾT LUẬN</a:t>
            </a:r>
          </a:p>
        </p:txBody>
      </p:sp>
      <p:sp>
        <p:nvSpPr>
          <p:cNvPr id="3" name="Text Placeholder 2">
            <a:extLst>
              <a:ext uri="{FF2B5EF4-FFF2-40B4-BE49-F238E27FC236}">
                <a16:creationId xmlns:a16="http://schemas.microsoft.com/office/drawing/2014/main" id="{A5726603-7893-4AE0-9532-68058044B69D}"/>
              </a:ext>
            </a:extLst>
          </p:cNvPr>
          <p:cNvSpPr>
            <a:spLocks noGrp="1"/>
          </p:cNvSpPr>
          <p:nvPr>
            <p:ph type="body" sz="quarter" idx="13"/>
          </p:nvPr>
        </p:nvSpPr>
        <p:spPr>
          <a:xfrm>
            <a:off x="337540" y="1032510"/>
            <a:ext cx="5636382" cy="4938713"/>
          </a:xfrm>
        </p:spPr>
        <p:txBody>
          <a:bodyPr/>
          <a:lstStyle/>
          <a:p>
            <a:pPr marL="0" indent="0">
              <a:buNone/>
            </a:pPr>
            <a:r>
              <a:rPr lang="en-US" dirty="0" err="1"/>
              <a:t>Đánh</a:t>
            </a:r>
            <a:r>
              <a:rPr lang="en-US" dirty="0"/>
              <a:t> </a:t>
            </a:r>
            <a:r>
              <a:rPr lang="en-US" dirty="0" err="1"/>
              <a:t>giá</a:t>
            </a:r>
            <a:r>
              <a:rPr lang="en-US" dirty="0"/>
              <a:t> </a:t>
            </a:r>
            <a:r>
              <a:rPr lang="en-US" dirty="0" err="1"/>
              <a:t>tổng</a:t>
            </a:r>
            <a:r>
              <a:rPr lang="en-US" dirty="0"/>
              <a:t> </a:t>
            </a:r>
            <a:r>
              <a:rPr lang="en-US" dirty="0" err="1"/>
              <a:t>thể</a:t>
            </a:r>
            <a:endParaRPr lang="en-US" dirty="0"/>
          </a:p>
          <a:p>
            <a:pPr marL="0" indent="0">
              <a:buNone/>
            </a:pPr>
            <a:r>
              <a:rPr lang="en-US" sz="2000" dirty="0" err="1"/>
              <a:t>Ưu</a:t>
            </a:r>
            <a:r>
              <a:rPr lang="en-US" sz="2000" dirty="0"/>
              <a:t> </a:t>
            </a:r>
            <a:r>
              <a:rPr lang="en-US" sz="2000" dirty="0" err="1"/>
              <a:t>điểm</a:t>
            </a:r>
            <a:endParaRPr lang="en-US" sz="2000" dirty="0"/>
          </a:p>
          <a:p>
            <a:pPr>
              <a:buFontTx/>
              <a:buChar char="-"/>
            </a:pPr>
            <a:r>
              <a:rPr lang="en-US" sz="2000" dirty="0" err="1"/>
              <a:t>Hệ</a:t>
            </a:r>
            <a:r>
              <a:rPr lang="en-US" sz="2000" dirty="0"/>
              <a:t> </a:t>
            </a:r>
            <a:r>
              <a:rPr lang="en-US" sz="2000" dirty="0" err="1"/>
              <a:t>thống</a:t>
            </a:r>
            <a:r>
              <a:rPr lang="en-US" sz="2000" dirty="0"/>
              <a:t> </a:t>
            </a:r>
            <a:r>
              <a:rPr lang="en-US" sz="2000" dirty="0" err="1"/>
              <a:t>đã</a:t>
            </a:r>
            <a:r>
              <a:rPr lang="en-US" sz="2000" dirty="0"/>
              <a:t> </a:t>
            </a:r>
            <a:r>
              <a:rPr lang="en-US" sz="2000" dirty="0" err="1"/>
              <a:t>hoạt</a:t>
            </a:r>
            <a:r>
              <a:rPr lang="en-US" sz="2000" dirty="0"/>
              <a:t> </a:t>
            </a:r>
            <a:r>
              <a:rPr lang="en-US" sz="2000" dirty="0" err="1"/>
              <a:t>động</a:t>
            </a:r>
            <a:endParaRPr lang="en-US" sz="2000" dirty="0"/>
          </a:p>
          <a:p>
            <a:pPr>
              <a:buFontTx/>
              <a:buChar char="-"/>
            </a:pPr>
            <a:r>
              <a:rPr lang="en-US" sz="2000" dirty="0" err="1"/>
              <a:t>Mô</a:t>
            </a:r>
            <a:r>
              <a:rPr lang="en-US" sz="2000" dirty="0"/>
              <a:t> </a:t>
            </a:r>
            <a:r>
              <a:rPr lang="en-US" sz="2000" dirty="0" err="1"/>
              <a:t>hình</a:t>
            </a:r>
            <a:r>
              <a:rPr lang="en-US" sz="2000" dirty="0"/>
              <a:t> </a:t>
            </a:r>
            <a:r>
              <a:rPr lang="en-US" sz="2000" dirty="0" err="1"/>
              <a:t>có</a:t>
            </a:r>
            <a:r>
              <a:rPr lang="en-US" sz="2000" dirty="0"/>
              <a:t> </a:t>
            </a:r>
            <a:r>
              <a:rPr lang="en-US" sz="2000" dirty="0" err="1"/>
              <a:t>độ</a:t>
            </a:r>
            <a:r>
              <a:rPr lang="en-US" sz="2000" dirty="0"/>
              <a:t> </a:t>
            </a:r>
            <a:r>
              <a:rPr lang="en-US" sz="2000" dirty="0" err="1"/>
              <a:t>chính</a:t>
            </a:r>
            <a:r>
              <a:rPr lang="en-US" sz="2000" dirty="0"/>
              <a:t> </a:t>
            </a:r>
            <a:r>
              <a:rPr lang="en-US" sz="2000" dirty="0" err="1"/>
              <a:t>xác</a:t>
            </a:r>
            <a:r>
              <a:rPr lang="en-US" sz="2000" dirty="0"/>
              <a:t> </a:t>
            </a:r>
            <a:r>
              <a:rPr lang="en-US" sz="2000" dirty="0" err="1"/>
              <a:t>tốt</a:t>
            </a:r>
            <a:r>
              <a:rPr lang="en-US" sz="2000" dirty="0"/>
              <a:t> </a:t>
            </a:r>
            <a:r>
              <a:rPr lang="en-US" sz="2000" dirty="0" err="1"/>
              <a:t>theo</a:t>
            </a:r>
            <a:r>
              <a:rPr lang="en-US" sz="2000" dirty="0"/>
              <a:t> </a:t>
            </a:r>
            <a:r>
              <a:rPr lang="en-US" sz="2000" dirty="0" err="1"/>
              <a:t>lý</a:t>
            </a:r>
            <a:r>
              <a:rPr lang="en-US" sz="2000" dirty="0"/>
              <a:t> </a:t>
            </a:r>
            <a:r>
              <a:rPr lang="en-US" sz="2000" dirty="0" err="1"/>
              <a:t>thuyết</a:t>
            </a:r>
            <a:endParaRPr lang="en-US" sz="2000" dirty="0"/>
          </a:p>
          <a:p>
            <a:pPr marL="0" indent="0">
              <a:buNone/>
            </a:pPr>
            <a:endParaRPr lang="en-US" sz="2000" dirty="0"/>
          </a:p>
          <a:p>
            <a:pPr marL="0" indent="0">
              <a:buNone/>
            </a:pPr>
            <a:r>
              <a:rPr lang="en-US" sz="2000" dirty="0" err="1"/>
              <a:t>Nhược</a:t>
            </a:r>
            <a:r>
              <a:rPr lang="en-US" sz="2000" dirty="0"/>
              <a:t> </a:t>
            </a:r>
            <a:r>
              <a:rPr lang="en-US" sz="2000" dirty="0" err="1"/>
              <a:t>điểm</a:t>
            </a:r>
            <a:endParaRPr lang="en-US" sz="2000" dirty="0"/>
          </a:p>
          <a:p>
            <a:pPr>
              <a:buFontTx/>
              <a:buChar char="-"/>
            </a:pPr>
            <a:r>
              <a:rPr lang="en-US" sz="2000" dirty="0" err="1"/>
              <a:t>Hệ</a:t>
            </a:r>
            <a:r>
              <a:rPr lang="en-US" sz="2000" dirty="0"/>
              <a:t> </a:t>
            </a:r>
            <a:r>
              <a:rPr lang="en-US" sz="2000" dirty="0" err="1"/>
              <a:t>thống</a:t>
            </a:r>
            <a:r>
              <a:rPr lang="en-US" sz="2000" dirty="0"/>
              <a:t> </a:t>
            </a:r>
            <a:r>
              <a:rPr lang="en-US" sz="2000" dirty="0" err="1"/>
              <a:t>chưa</a:t>
            </a:r>
            <a:r>
              <a:rPr lang="en-US" sz="2000" dirty="0"/>
              <a:t> </a:t>
            </a:r>
            <a:r>
              <a:rPr lang="en-US" sz="2000" dirty="0" err="1"/>
              <a:t>nhận</a:t>
            </a:r>
            <a:r>
              <a:rPr lang="en-US" sz="2000" dirty="0"/>
              <a:t> </a:t>
            </a:r>
            <a:r>
              <a:rPr lang="en-US" sz="2000" dirty="0" err="1"/>
              <a:t>dạng</a:t>
            </a:r>
            <a:r>
              <a:rPr lang="en-US" sz="2000" dirty="0"/>
              <a:t> </a:t>
            </a:r>
            <a:r>
              <a:rPr lang="en-US" sz="2000" dirty="0" err="1"/>
              <a:t>được</a:t>
            </a:r>
            <a:r>
              <a:rPr lang="en-US" sz="2000" dirty="0"/>
              <a:t> </a:t>
            </a:r>
            <a:r>
              <a:rPr lang="en-US" sz="2000" dirty="0" err="1"/>
              <a:t>mùi</a:t>
            </a:r>
            <a:endParaRPr lang="en-US" sz="2000" dirty="0"/>
          </a:p>
          <a:p>
            <a:pPr>
              <a:buFontTx/>
              <a:buChar char="-"/>
            </a:pPr>
            <a:r>
              <a:rPr lang="en-US" sz="2000" dirty="0" err="1"/>
              <a:t>Hệ</a:t>
            </a:r>
            <a:r>
              <a:rPr lang="en-US" sz="2000" dirty="0"/>
              <a:t> </a:t>
            </a:r>
            <a:r>
              <a:rPr lang="en-US" sz="2000" dirty="0" err="1"/>
              <a:t>thống</a:t>
            </a:r>
            <a:r>
              <a:rPr lang="en-US" sz="2000" dirty="0"/>
              <a:t> </a:t>
            </a:r>
            <a:r>
              <a:rPr lang="en-US" sz="2000" dirty="0" err="1"/>
              <a:t>chưa</a:t>
            </a:r>
            <a:r>
              <a:rPr lang="en-US" sz="2000" dirty="0"/>
              <a:t> </a:t>
            </a:r>
            <a:r>
              <a:rPr lang="en-US" sz="2000" dirty="0" err="1"/>
              <a:t>tối</a:t>
            </a:r>
            <a:r>
              <a:rPr lang="en-US" sz="2000" dirty="0"/>
              <a:t> </a:t>
            </a:r>
            <a:r>
              <a:rPr lang="en-US" sz="2000" dirty="0" err="1"/>
              <a:t>ưu</a:t>
            </a:r>
            <a:r>
              <a:rPr lang="en-US" sz="2000" dirty="0"/>
              <a:t> </a:t>
            </a:r>
            <a:r>
              <a:rPr lang="en-US" sz="2000" dirty="0" err="1"/>
              <a:t>về</a:t>
            </a:r>
            <a:r>
              <a:rPr lang="en-US" sz="2000" dirty="0"/>
              <a:t> </a:t>
            </a:r>
            <a:r>
              <a:rPr lang="en-US" sz="2000" dirty="0" err="1"/>
              <a:t>nhiều</a:t>
            </a:r>
            <a:r>
              <a:rPr lang="en-US" sz="2000" dirty="0"/>
              <a:t> </a:t>
            </a:r>
            <a:r>
              <a:rPr lang="en-US" sz="2000" dirty="0" err="1"/>
              <a:t>mặt</a:t>
            </a:r>
            <a:endParaRPr lang="en-US" sz="2000" dirty="0"/>
          </a:p>
          <a:p>
            <a:pPr>
              <a:buFontTx/>
              <a:buChar char="-"/>
            </a:pPr>
            <a:endParaRPr lang="en-US" dirty="0"/>
          </a:p>
          <a:p>
            <a:pPr marL="0" indent="0">
              <a:buNone/>
            </a:pPr>
            <a:endParaRPr lang="en-US" dirty="0"/>
          </a:p>
        </p:txBody>
      </p:sp>
      <p:sp>
        <p:nvSpPr>
          <p:cNvPr id="6" name="Slide Number Placeholder 5">
            <a:extLst>
              <a:ext uri="{FF2B5EF4-FFF2-40B4-BE49-F238E27FC236}">
                <a16:creationId xmlns:a16="http://schemas.microsoft.com/office/drawing/2014/main" id="{11E4677A-4F02-4478-B9B8-685D0B6264D3}"/>
              </a:ext>
            </a:extLst>
          </p:cNvPr>
          <p:cNvSpPr>
            <a:spLocks noGrp="1"/>
          </p:cNvSpPr>
          <p:nvPr>
            <p:ph type="sldNum" sz="quarter" idx="12"/>
          </p:nvPr>
        </p:nvSpPr>
        <p:spPr/>
        <p:txBody>
          <a:bodyPr/>
          <a:lstStyle/>
          <a:p>
            <a:fld id="{9EA0BE3B-158A-4EDF-80DC-E394A0D1600F}" type="slidenum">
              <a:rPr lang="en-US" smtClean="0"/>
              <a:pPr/>
              <a:t>31</a:t>
            </a:fld>
            <a:endParaRPr lang="en-US"/>
          </a:p>
        </p:txBody>
      </p:sp>
      <p:sp>
        <p:nvSpPr>
          <p:cNvPr id="5" name="Text Placeholder 2">
            <a:extLst>
              <a:ext uri="{FF2B5EF4-FFF2-40B4-BE49-F238E27FC236}">
                <a16:creationId xmlns:a16="http://schemas.microsoft.com/office/drawing/2014/main" id="{2540CD90-7BC1-BD59-5323-3CB9947038D6}"/>
              </a:ext>
            </a:extLst>
          </p:cNvPr>
          <p:cNvSpPr txBox="1">
            <a:spLocks/>
          </p:cNvSpPr>
          <p:nvPr/>
        </p:nvSpPr>
        <p:spPr>
          <a:xfrm>
            <a:off x="6216882" y="1030747"/>
            <a:ext cx="5636382" cy="493871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err="1"/>
              <a:t>Hướng</a:t>
            </a:r>
            <a:r>
              <a:rPr lang="en-US" dirty="0"/>
              <a:t> </a:t>
            </a:r>
            <a:r>
              <a:rPr lang="en-US" dirty="0" err="1"/>
              <a:t>phát</a:t>
            </a:r>
            <a:r>
              <a:rPr lang="en-US" dirty="0"/>
              <a:t> </a:t>
            </a:r>
            <a:r>
              <a:rPr lang="en-US" dirty="0" err="1"/>
              <a:t>triển</a:t>
            </a:r>
            <a:endParaRPr lang="en-US" dirty="0"/>
          </a:p>
          <a:p>
            <a:pPr>
              <a:buFontTx/>
              <a:buChar char="-"/>
            </a:pPr>
            <a:r>
              <a:rPr lang="en-US" sz="2000" dirty="0"/>
              <a:t>Thu </a:t>
            </a:r>
            <a:r>
              <a:rPr lang="en-US" sz="2000" dirty="0" err="1"/>
              <a:t>thập</a:t>
            </a:r>
            <a:r>
              <a:rPr lang="en-US" sz="2000" dirty="0"/>
              <a:t> </a:t>
            </a:r>
            <a:r>
              <a:rPr lang="en-US" sz="2000" dirty="0" err="1"/>
              <a:t>nhiều</a:t>
            </a:r>
            <a:r>
              <a:rPr lang="en-US" sz="2000" dirty="0"/>
              <a:t> </a:t>
            </a:r>
            <a:r>
              <a:rPr lang="en-US" sz="2000" dirty="0" err="1"/>
              <a:t>dữ</a:t>
            </a:r>
            <a:r>
              <a:rPr lang="en-US" sz="2000" dirty="0"/>
              <a:t> </a:t>
            </a:r>
            <a:r>
              <a:rPr lang="en-US" sz="2000" dirty="0" err="1"/>
              <a:t>liệu</a:t>
            </a:r>
            <a:r>
              <a:rPr lang="en-US" sz="2000" dirty="0"/>
              <a:t> </a:t>
            </a:r>
            <a:r>
              <a:rPr lang="en-US" sz="2000" dirty="0" err="1"/>
              <a:t>hơn</a:t>
            </a:r>
            <a:endParaRPr lang="en-US" sz="2000" dirty="0"/>
          </a:p>
          <a:p>
            <a:pPr>
              <a:buFontTx/>
              <a:buChar char="-"/>
            </a:pPr>
            <a:r>
              <a:rPr lang="en-US" sz="2000" dirty="0" err="1"/>
              <a:t>Nghiên</a:t>
            </a:r>
            <a:r>
              <a:rPr lang="en-US" sz="2000" dirty="0"/>
              <a:t> </a:t>
            </a:r>
            <a:r>
              <a:rPr lang="en-US" sz="2000" dirty="0" err="1"/>
              <a:t>cứu</a:t>
            </a:r>
            <a:r>
              <a:rPr lang="en-US" sz="2000" dirty="0"/>
              <a:t>, </a:t>
            </a:r>
            <a:r>
              <a:rPr lang="en-US" sz="2000" dirty="0" err="1"/>
              <a:t>thử</a:t>
            </a:r>
            <a:r>
              <a:rPr lang="en-US" sz="2000" dirty="0"/>
              <a:t> </a:t>
            </a:r>
            <a:r>
              <a:rPr lang="en-US" sz="2000" dirty="0" err="1"/>
              <a:t>nghiệm</a:t>
            </a:r>
            <a:r>
              <a:rPr lang="en-US" sz="2000" dirty="0"/>
              <a:t> </a:t>
            </a:r>
            <a:r>
              <a:rPr lang="en-US" sz="2000" dirty="0" err="1"/>
              <a:t>phương</a:t>
            </a:r>
            <a:r>
              <a:rPr lang="en-US" sz="2000" dirty="0"/>
              <a:t> </a:t>
            </a:r>
            <a:r>
              <a:rPr lang="en-US" sz="2000" dirty="0" err="1"/>
              <a:t>pháp</a:t>
            </a:r>
            <a:r>
              <a:rPr lang="en-US" sz="2000" dirty="0"/>
              <a:t> </a:t>
            </a:r>
            <a:r>
              <a:rPr lang="en-US" sz="2000" dirty="0" err="1"/>
              <a:t>trích</a:t>
            </a:r>
            <a:r>
              <a:rPr lang="en-US" sz="2000" dirty="0"/>
              <a:t> </a:t>
            </a:r>
            <a:r>
              <a:rPr lang="en-US" sz="2000" dirty="0" err="1"/>
              <a:t>xuất</a:t>
            </a:r>
            <a:r>
              <a:rPr lang="en-US" sz="2000" dirty="0"/>
              <a:t> </a:t>
            </a:r>
            <a:r>
              <a:rPr lang="en-US" sz="2000" dirty="0" err="1"/>
              <a:t>đặc</a:t>
            </a:r>
            <a:r>
              <a:rPr lang="en-US" sz="2000" dirty="0"/>
              <a:t> </a:t>
            </a:r>
            <a:r>
              <a:rPr lang="en-US" sz="2000" dirty="0" err="1"/>
              <a:t>trưng</a:t>
            </a:r>
            <a:r>
              <a:rPr lang="en-US" sz="2000" dirty="0"/>
              <a:t> </a:t>
            </a:r>
            <a:r>
              <a:rPr lang="en-US" sz="2000" dirty="0" err="1"/>
              <a:t>khác</a:t>
            </a:r>
            <a:endParaRPr lang="en-US" sz="2000" dirty="0"/>
          </a:p>
          <a:p>
            <a:pPr>
              <a:buFontTx/>
              <a:buChar char="-"/>
            </a:pPr>
            <a:r>
              <a:rPr lang="en-US" sz="2000" dirty="0" err="1"/>
              <a:t>Nghiên</a:t>
            </a:r>
            <a:r>
              <a:rPr lang="en-US" sz="2000" dirty="0"/>
              <a:t> </a:t>
            </a:r>
            <a:r>
              <a:rPr lang="en-US" sz="2000" dirty="0" err="1"/>
              <a:t>cứu</a:t>
            </a:r>
            <a:r>
              <a:rPr lang="en-US" sz="2000" dirty="0"/>
              <a:t>, </a:t>
            </a:r>
            <a:r>
              <a:rPr lang="en-US" sz="2000" dirty="0" err="1"/>
              <a:t>thử</a:t>
            </a:r>
            <a:r>
              <a:rPr lang="en-US" sz="2000" dirty="0"/>
              <a:t> </a:t>
            </a:r>
            <a:r>
              <a:rPr lang="en-US" sz="2000" dirty="0" err="1"/>
              <a:t>nghiệm</a:t>
            </a:r>
            <a:r>
              <a:rPr lang="en-US" sz="2000" dirty="0"/>
              <a:t> </a:t>
            </a:r>
            <a:r>
              <a:rPr lang="en-US" sz="2000" dirty="0" err="1"/>
              <a:t>thuật</a:t>
            </a:r>
            <a:r>
              <a:rPr lang="en-US" sz="2000" dirty="0"/>
              <a:t> </a:t>
            </a:r>
            <a:r>
              <a:rPr lang="en-US" sz="2000" dirty="0" err="1"/>
              <a:t>toán</a:t>
            </a:r>
            <a:r>
              <a:rPr lang="en-US" sz="2000" dirty="0"/>
              <a:t> </a:t>
            </a:r>
            <a:r>
              <a:rPr lang="en-US" sz="2000" dirty="0" err="1"/>
              <a:t>nhận</a:t>
            </a:r>
            <a:r>
              <a:rPr lang="en-US" sz="2000" dirty="0"/>
              <a:t> </a:t>
            </a:r>
            <a:r>
              <a:rPr lang="en-US" sz="2000" dirty="0" err="1"/>
              <a:t>dạng</a:t>
            </a:r>
            <a:r>
              <a:rPr lang="en-US" sz="2000" dirty="0"/>
              <a:t> </a:t>
            </a:r>
            <a:r>
              <a:rPr lang="en-US" sz="2000" dirty="0" err="1"/>
              <a:t>mẫu</a:t>
            </a:r>
            <a:r>
              <a:rPr lang="en-US" sz="2000" dirty="0"/>
              <a:t> </a:t>
            </a:r>
            <a:r>
              <a:rPr lang="en-US" sz="2000" dirty="0" err="1"/>
              <a:t>khác</a:t>
            </a:r>
            <a:endParaRPr lang="en-US" sz="2000" dirty="0"/>
          </a:p>
          <a:p>
            <a:pPr>
              <a:buFontTx/>
              <a:buChar char="-"/>
            </a:pPr>
            <a:r>
              <a:rPr lang="en-US" sz="2000" dirty="0" err="1"/>
              <a:t>Tối</a:t>
            </a:r>
            <a:r>
              <a:rPr lang="en-US" sz="2000" dirty="0"/>
              <a:t> </a:t>
            </a:r>
            <a:r>
              <a:rPr lang="en-US" sz="2000" dirty="0" err="1"/>
              <a:t>ưu</a:t>
            </a:r>
            <a:r>
              <a:rPr lang="en-US" sz="2000" dirty="0"/>
              <a:t> </a:t>
            </a:r>
            <a:r>
              <a:rPr lang="en-US" sz="2000" dirty="0" err="1"/>
              <a:t>hóa</a:t>
            </a:r>
            <a:r>
              <a:rPr lang="en-US" sz="2000" dirty="0"/>
              <a:t> </a:t>
            </a:r>
            <a:r>
              <a:rPr lang="en-US" sz="2000" dirty="0" err="1"/>
              <a:t>triển</a:t>
            </a:r>
            <a:r>
              <a:rPr lang="en-US" sz="2000" dirty="0"/>
              <a:t> </a:t>
            </a:r>
            <a:r>
              <a:rPr lang="en-US" sz="2000" dirty="0" err="1"/>
              <a:t>khai</a:t>
            </a:r>
            <a:r>
              <a:rPr lang="en-US" sz="2000" dirty="0"/>
              <a:t> </a:t>
            </a:r>
            <a:r>
              <a:rPr lang="en-US" sz="2000" dirty="0" err="1"/>
              <a:t>hệ</a:t>
            </a:r>
            <a:r>
              <a:rPr lang="en-US" sz="2000" dirty="0"/>
              <a:t> </a:t>
            </a:r>
            <a:r>
              <a:rPr lang="en-US" sz="2000" dirty="0" err="1"/>
              <a:t>thống</a:t>
            </a:r>
            <a:endParaRPr lang="en-US" sz="2000" dirty="0"/>
          </a:p>
          <a:p>
            <a:pPr>
              <a:buFontTx/>
              <a:buChar char="-"/>
            </a:pPr>
            <a:endParaRPr lang="en-US" dirty="0"/>
          </a:p>
          <a:p>
            <a:pPr marL="0" indent="0">
              <a:buFont typeface="Arial" panose="020B0604020202020204" pitchFamily="34" charset="0"/>
              <a:buNone/>
            </a:pPr>
            <a:endParaRPr lang="en-US" dirty="0"/>
          </a:p>
        </p:txBody>
      </p:sp>
    </p:spTree>
    <p:extLst>
      <p:ext uri="{BB962C8B-B14F-4D97-AF65-F5344CB8AC3E}">
        <p14:creationId xmlns:p14="http://schemas.microsoft.com/office/powerpoint/2010/main" val="502814022"/>
      </p:ext>
    </p:extLst>
  </p:cSld>
  <p:clrMapOvr>
    <a:masterClrMapping/>
  </p:clrMapOvr>
  <p:transition spd="slow">
    <p:wipe dir="d"/>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id="{5945A2BB-ABB6-48FB-A491-502474D93E34}"/>
              </a:ext>
            </a:extLst>
          </p:cNvPr>
          <p:cNvSpPr txBox="1">
            <a:spLocks/>
          </p:cNvSpPr>
          <p:nvPr/>
        </p:nvSpPr>
        <p:spPr>
          <a:xfrm>
            <a:off x="5605763" y="2869457"/>
            <a:ext cx="5422456" cy="971304"/>
          </a:xfrm>
          <a:prstGeom prst="rect">
            <a:avLst/>
          </a:prstGeom>
        </p:spPr>
        <p:txBody>
          <a:bodyPr/>
          <a:lstStyle>
            <a:lvl1pPr algn="l" defTabSz="914400" rtl="0" eaLnBrk="1" latinLnBrk="0" hangingPunct="1">
              <a:lnSpc>
                <a:spcPct val="90000"/>
              </a:lnSpc>
              <a:spcBef>
                <a:spcPct val="0"/>
              </a:spcBef>
              <a:buNone/>
              <a:defRPr sz="72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en-US" sz="6000" dirty="0"/>
              <a:t>THANK YOU !</a:t>
            </a:r>
          </a:p>
        </p:txBody>
      </p:sp>
      <p:sp>
        <p:nvSpPr>
          <p:cNvPr id="3" name="Slide Number Placeholder 2">
            <a:extLst>
              <a:ext uri="{FF2B5EF4-FFF2-40B4-BE49-F238E27FC236}">
                <a16:creationId xmlns:a16="http://schemas.microsoft.com/office/drawing/2014/main" id="{B255FE58-BA70-418C-863F-55066B6675FB}"/>
              </a:ext>
            </a:extLst>
          </p:cNvPr>
          <p:cNvSpPr>
            <a:spLocks noGrp="1"/>
          </p:cNvSpPr>
          <p:nvPr>
            <p:ph type="sldNum" sz="quarter" idx="12"/>
          </p:nvPr>
        </p:nvSpPr>
        <p:spPr/>
        <p:txBody>
          <a:bodyPr/>
          <a:lstStyle/>
          <a:p>
            <a:fld id="{9EA0BE3B-158A-4EDF-80DC-E394A0D1600F}" type="slidenum">
              <a:rPr lang="en-US" smtClean="0"/>
              <a:pPr/>
              <a:t>32</a:t>
            </a:fld>
            <a:endParaRPr lang="en-US"/>
          </a:p>
        </p:txBody>
      </p:sp>
    </p:spTree>
    <p:extLst>
      <p:ext uri="{BB962C8B-B14F-4D97-AF65-F5344CB8AC3E}">
        <p14:creationId xmlns:p14="http://schemas.microsoft.com/office/powerpoint/2010/main" val="2790627162"/>
      </p:ext>
    </p:extLst>
  </p:cSld>
  <p:clrMapOvr>
    <a:masterClrMapping/>
  </p:clrMapOvr>
  <p:transition spd="slow">
    <p:wipe dir="d"/>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B3AB5-95DF-4273-871C-843529DB7255}"/>
              </a:ext>
            </a:extLst>
          </p:cNvPr>
          <p:cNvSpPr>
            <a:spLocks noGrp="1"/>
          </p:cNvSpPr>
          <p:nvPr>
            <p:ph type="title"/>
          </p:nvPr>
        </p:nvSpPr>
        <p:spPr/>
        <p:txBody>
          <a:bodyPr/>
          <a:lstStyle/>
          <a:p>
            <a:r>
              <a:rPr lang="en-US" dirty="0"/>
              <a:t>NỘI DUNG</a:t>
            </a:r>
          </a:p>
        </p:txBody>
      </p:sp>
      <p:sp>
        <p:nvSpPr>
          <p:cNvPr id="3" name="Content Placeholder 2">
            <a:extLst>
              <a:ext uri="{FF2B5EF4-FFF2-40B4-BE49-F238E27FC236}">
                <a16:creationId xmlns:a16="http://schemas.microsoft.com/office/drawing/2014/main" id="{3573E091-9DCD-4DE7-96D1-A93E44E0F5B9}"/>
              </a:ext>
            </a:extLst>
          </p:cNvPr>
          <p:cNvSpPr>
            <a:spLocks noGrp="1"/>
          </p:cNvSpPr>
          <p:nvPr>
            <p:ph sz="quarter" idx="13"/>
          </p:nvPr>
        </p:nvSpPr>
        <p:spPr/>
        <p:txBody>
          <a:bodyPr/>
          <a:lstStyle/>
          <a:p>
            <a:pPr marL="571500" indent="-571500">
              <a:buAutoNum type="romanUcPeriod"/>
            </a:pPr>
            <a:r>
              <a:rPr lang="en-US" dirty="0"/>
              <a:t>ĐẶT VẤN ĐỀ</a:t>
            </a:r>
          </a:p>
          <a:p>
            <a:pPr marL="571500" indent="-571500">
              <a:buAutoNum type="romanUcPeriod"/>
            </a:pPr>
            <a:r>
              <a:rPr lang="en-US" dirty="0"/>
              <a:t>CƠ SỞ LÝ THUYẾT</a:t>
            </a:r>
          </a:p>
          <a:p>
            <a:pPr marL="571500" indent="-571500">
              <a:buAutoNum type="romanUcPeriod"/>
            </a:pPr>
            <a:r>
              <a:rPr lang="en-US" dirty="0"/>
              <a:t>THIẾT KẾ HỆ THỐNG MŨI ĐIỆN TỬ</a:t>
            </a:r>
          </a:p>
          <a:p>
            <a:pPr marL="571500" indent="-571500">
              <a:buAutoNum type="romanUcPeriod"/>
            </a:pPr>
            <a:r>
              <a:rPr lang="en-US" dirty="0"/>
              <a:t>ĐÁNH GIÁ, KẾT LUẬN</a:t>
            </a:r>
          </a:p>
          <a:p>
            <a:pPr marL="571500" indent="-571500">
              <a:buAutoNum type="romanUcPeriod"/>
            </a:pPr>
            <a:endParaRPr lang="en-US" dirty="0"/>
          </a:p>
        </p:txBody>
      </p:sp>
      <p:sp>
        <p:nvSpPr>
          <p:cNvPr id="4" name="Slide Number Placeholder 3">
            <a:extLst>
              <a:ext uri="{FF2B5EF4-FFF2-40B4-BE49-F238E27FC236}">
                <a16:creationId xmlns:a16="http://schemas.microsoft.com/office/drawing/2014/main" id="{6CAB879D-D188-4DA3-8675-F8BCF379A12E}"/>
              </a:ext>
            </a:extLst>
          </p:cNvPr>
          <p:cNvSpPr>
            <a:spLocks noGrp="1"/>
          </p:cNvSpPr>
          <p:nvPr>
            <p:ph type="sldNum" sz="quarter" idx="12"/>
          </p:nvPr>
        </p:nvSpPr>
        <p:spPr/>
        <p:txBody>
          <a:bodyPr/>
          <a:lstStyle/>
          <a:p>
            <a:fld id="{9EA0BE3B-158A-4EDF-80DC-E394A0D1600F}" type="slidenum">
              <a:rPr lang="en-US" smtClean="0"/>
              <a:pPr/>
              <a:t>4</a:t>
            </a:fld>
            <a:endParaRPr lang="en-US" dirty="0"/>
          </a:p>
        </p:txBody>
      </p:sp>
    </p:spTree>
    <p:extLst>
      <p:ext uri="{BB962C8B-B14F-4D97-AF65-F5344CB8AC3E}">
        <p14:creationId xmlns:p14="http://schemas.microsoft.com/office/powerpoint/2010/main" val="221433772"/>
      </p:ext>
    </p:extLst>
  </p:cSld>
  <p:clrMapOvr>
    <a:masterClrMapping/>
  </p:clrMapOvr>
  <p:transition spd="slow">
    <p:wipe dir="d"/>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D6941D0-D074-43AE-8875-C4BDC98ADB7F}"/>
              </a:ext>
            </a:extLst>
          </p:cNvPr>
          <p:cNvSpPr>
            <a:spLocks noGrp="1"/>
          </p:cNvSpPr>
          <p:nvPr>
            <p:ph type="title"/>
          </p:nvPr>
        </p:nvSpPr>
        <p:spPr>
          <a:xfrm>
            <a:off x="4508311" y="2932406"/>
            <a:ext cx="7391400" cy="993187"/>
          </a:xfrm>
        </p:spPr>
        <p:txBody>
          <a:bodyPr/>
          <a:lstStyle/>
          <a:p>
            <a:pPr algn="ctr"/>
            <a:r>
              <a:rPr lang="en-US" sz="5000" dirty="0"/>
              <a:t>I. ĐẶT VẤN ĐỀ</a:t>
            </a:r>
          </a:p>
        </p:txBody>
      </p:sp>
      <p:sp>
        <p:nvSpPr>
          <p:cNvPr id="4" name="Slide Number Placeholder 3">
            <a:extLst>
              <a:ext uri="{FF2B5EF4-FFF2-40B4-BE49-F238E27FC236}">
                <a16:creationId xmlns:a16="http://schemas.microsoft.com/office/drawing/2014/main" id="{BD91CA00-8B5A-4B5F-AE21-CF0691D64D53}"/>
              </a:ext>
            </a:extLst>
          </p:cNvPr>
          <p:cNvSpPr>
            <a:spLocks noGrp="1"/>
          </p:cNvSpPr>
          <p:nvPr>
            <p:ph type="sldNum" sz="quarter" idx="12"/>
          </p:nvPr>
        </p:nvSpPr>
        <p:spPr/>
        <p:txBody>
          <a:bodyPr/>
          <a:lstStyle/>
          <a:p>
            <a:fld id="{9EA0BE3B-158A-4EDF-80DC-E394A0D1600F}" type="slidenum">
              <a:rPr lang="en-US" smtClean="0"/>
              <a:pPr/>
              <a:t>5</a:t>
            </a:fld>
            <a:endParaRPr lang="en-US"/>
          </a:p>
        </p:txBody>
      </p:sp>
    </p:spTree>
    <p:extLst>
      <p:ext uri="{BB962C8B-B14F-4D97-AF65-F5344CB8AC3E}">
        <p14:creationId xmlns:p14="http://schemas.microsoft.com/office/powerpoint/2010/main" val="485500544"/>
      </p:ext>
    </p:extLst>
  </p:cSld>
  <p:clrMapOvr>
    <a:masterClrMapping/>
  </p:clrMapOvr>
  <p:transition spd="slow">
    <p:wipe dir="d"/>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5D019-96A4-4D1E-AFB5-09D65C86E12D}"/>
              </a:ext>
            </a:extLst>
          </p:cNvPr>
          <p:cNvSpPr>
            <a:spLocks noGrp="1"/>
          </p:cNvSpPr>
          <p:nvPr>
            <p:ph type="title"/>
          </p:nvPr>
        </p:nvSpPr>
        <p:spPr/>
        <p:txBody>
          <a:bodyPr/>
          <a:lstStyle/>
          <a:p>
            <a:r>
              <a:rPr lang="en-US" dirty="0"/>
              <a:t>HẠN CHẾ CỦA MŨI SINH HỌC</a:t>
            </a:r>
          </a:p>
        </p:txBody>
      </p:sp>
      <p:sp>
        <p:nvSpPr>
          <p:cNvPr id="6" name="Slide Number Placeholder 5">
            <a:extLst>
              <a:ext uri="{FF2B5EF4-FFF2-40B4-BE49-F238E27FC236}">
                <a16:creationId xmlns:a16="http://schemas.microsoft.com/office/drawing/2014/main" id="{11E4677A-4F02-4478-B9B8-685D0B6264D3}"/>
              </a:ext>
            </a:extLst>
          </p:cNvPr>
          <p:cNvSpPr>
            <a:spLocks noGrp="1"/>
          </p:cNvSpPr>
          <p:nvPr>
            <p:ph type="sldNum" sz="quarter" idx="12"/>
          </p:nvPr>
        </p:nvSpPr>
        <p:spPr/>
        <p:txBody>
          <a:bodyPr/>
          <a:lstStyle/>
          <a:p>
            <a:fld id="{9EA0BE3B-158A-4EDF-80DC-E394A0D1600F}" type="slidenum">
              <a:rPr lang="en-US" smtClean="0"/>
              <a:pPr/>
              <a:t>6</a:t>
            </a:fld>
            <a:endParaRPr lang="en-US"/>
          </a:p>
        </p:txBody>
      </p:sp>
      <p:pic>
        <p:nvPicPr>
          <p:cNvPr id="5" name="Picture 4">
            <a:extLst>
              <a:ext uri="{FF2B5EF4-FFF2-40B4-BE49-F238E27FC236}">
                <a16:creationId xmlns:a16="http://schemas.microsoft.com/office/drawing/2014/main" id="{48789DFF-CFD0-9524-BF34-B321517D48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18799" y="1008045"/>
            <a:ext cx="3491331" cy="2086070"/>
          </a:xfrm>
          <a:prstGeom prst="rect">
            <a:avLst/>
          </a:prstGeom>
        </p:spPr>
      </p:pic>
      <p:pic>
        <p:nvPicPr>
          <p:cNvPr id="1026" name="Picture 2" descr="No Stuffy Noses Allowed! Sinus Treatment from Excel ENT of Birmingham, AL">
            <a:extLst>
              <a:ext uri="{FF2B5EF4-FFF2-40B4-BE49-F238E27FC236}">
                <a16:creationId xmlns:a16="http://schemas.microsoft.com/office/drawing/2014/main" id="{859E5592-F2EA-E21F-E51D-B71965E3064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27245" y="3688808"/>
            <a:ext cx="3129103" cy="208607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Two Million Die Each Year As Result Of Air Pollution - Redorbit">
            <a:extLst>
              <a:ext uri="{FF2B5EF4-FFF2-40B4-BE49-F238E27FC236}">
                <a16:creationId xmlns:a16="http://schemas.microsoft.com/office/drawing/2014/main" id="{801C58AB-78B7-231F-7294-D3BEC5555A7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18799" y="3553519"/>
            <a:ext cx="3491330" cy="235664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55BE3CC9-6F8E-DD59-3933-6511CBB5B36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77767" y="1008045"/>
            <a:ext cx="3228060" cy="208607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A00C7C4C-72FF-A8C7-BDFA-DE53D21F8FB0}"/>
              </a:ext>
            </a:extLst>
          </p:cNvPr>
          <p:cNvSpPr txBox="1"/>
          <p:nvPr/>
        </p:nvSpPr>
        <p:spPr>
          <a:xfrm>
            <a:off x="2486462" y="3062207"/>
            <a:ext cx="2156004" cy="461665"/>
          </a:xfrm>
          <a:prstGeom prst="rect">
            <a:avLst/>
          </a:prstGeom>
          <a:noFill/>
        </p:spPr>
        <p:txBody>
          <a:bodyPr wrap="square" rtlCol="0">
            <a:spAutoFit/>
          </a:bodyPr>
          <a:lstStyle/>
          <a:p>
            <a:pPr algn="ctr"/>
            <a:r>
              <a:rPr lang="en-US" sz="2400" dirty="0" err="1">
                <a:latin typeface="Lato" panose="020F0502020204030203" pitchFamily="34" charset="0"/>
                <a:ea typeface="Lato" panose="020F0502020204030203" pitchFamily="34" charset="0"/>
                <a:cs typeface="Lato" panose="020F0502020204030203" pitchFamily="34" charset="0"/>
              </a:rPr>
              <a:t>Giới</a:t>
            </a:r>
            <a:r>
              <a:rPr lang="en-US" sz="2400" dirty="0">
                <a:latin typeface="Lato" panose="020F0502020204030203" pitchFamily="34" charset="0"/>
                <a:ea typeface="Lato" panose="020F0502020204030203" pitchFamily="34" charset="0"/>
                <a:cs typeface="Lato" panose="020F0502020204030203" pitchFamily="34" charset="0"/>
              </a:rPr>
              <a:t> </a:t>
            </a:r>
            <a:r>
              <a:rPr lang="en-US" sz="2400" dirty="0" err="1">
                <a:latin typeface="Lato" panose="020F0502020204030203" pitchFamily="34" charset="0"/>
                <a:ea typeface="Lato" panose="020F0502020204030203" pitchFamily="34" charset="0"/>
                <a:cs typeface="Lato" panose="020F0502020204030203" pitchFamily="34" charset="0"/>
              </a:rPr>
              <a:t>hạn</a:t>
            </a:r>
            <a:endParaRPr lang="en-US" sz="2400" dirty="0">
              <a:latin typeface="Lato" panose="020F0502020204030203" pitchFamily="34" charset="0"/>
              <a:ea typeface="Lato" panose="020F0502020204030203" pitchFamily="34" charset="0"/>
              <a:cs typeface="Lato" panose="020F0502020204030203" pitchFamily="34" charset="0"/>
            </a:endParaRPr>
          </a:p>
        </p:txBody>
      </p:sp>
      <p:sp>
        <p:nvSpPr>
          <p:cNvPr id="11" name="TextBox 10">
            <a:extLst>
              <a:ext uri="{FF2B5EF4-FFF2-40B4-BE49-F238E27FC236}">
                <a16:creationId xmlns:a16="http://schemas.microsoft.com/office/drawing/2014/main" id="{3BF082F1-C14A-42B3-7ABD-1D06FEE09144}"/>
              </a:ext>
            </a:extLst>
          </p:cNvPr>
          <p:cNvSpPr txBox="1"/>
          <p:nvPr/>
        </p:nvSpPr>
        <p:spPr>
          <a:xfrm>
            <a:off x="7866449" y="5910165"/>
            <a:ext cx="2238260" cy="461665"/>
          </a:xfrm>
          <a:prstGeom prst="rect">
            <a:avLst/>
          </a:prstGeom>
          <a:noFill/>
        </p:spPr>
        <p:txBody>
          <a:bodyPr wrap="square" rtlCol="0">
            <a:spAutoFit/>
          </a:bodyPr>
          <a:lstStyle/>
          <a:p>
            <a:pPr algn="ctr"/>
            <a:r>
              <a:rPr lang="en-US" sz="2400" dirty="0" err="1">
                <a:latin typeface="Lato" panose="020F0502020204030203" pitchFamily="34" charset="0"/>
                <a:ea typeface="Lato" panose="020F0502020204030203" pitchFamily="34" charset="0"/>
                <a:cs typeface="Lato" panose="020F0502020204030203" pitchFamily="34" charset="0"/>
              </a:rPr>
              <a:t>Nhạy</a:t>
            </a:r>
            <a:r>
              <a:rPr lang="en-US" sz="2400" dirty="0">
                <a:latin typeface="Lato" panose="020F0502020204030203" pitchFamily="34" charset="0"/>
                <a:ea typeface="Lato" panose="020F0502020204030203" pitchFamily="34" charset="0"/>
                <a:cs typeface="Lato" panose="020F0502020204030203" pitchFamily="34" charset="0"/>
              </a:rPr>
              <a:t> </a:t>
            </a:r>
            <a:r>
              <a:rPr lang="en-US" sz="2400" dirty="0" err="1">
                <a:latin typeface="Lato" panose="020F0502020204030203" pitchFamily="34" charset="0"/>
                <a:ea typeface="Lato" panose="020F0502020204030203" pitchFamily="34" charset="0"/>
                <a:cs typeface="Lato" panose="020F0502020204030203" pitchFamily="34" charset="0"/>
              </a:rPr>
              <a:t>cảm</a:t>
            </a:r>
            <a:endParaRPr lang="en-US" sz="2400" dirty="0">
              <a:latin typeface="Lato" panose="020F0502020204030203" pitchFamily="34" charset="0"/>
              <a:ea typeface="Lato" panose="020F0502020204030203" pitchFamily="34" charset="0"/>
              <a:cs typeface="Lato" panose="020F0502020204030203" pitchFamily="34" charset="0"/>
            </a:endParaRPr>
          </a:p>
        </p:txBody>
      </p:sp>
      <p:sp>
        <p:nvSpPr>
          <p:cNvPr id="12" name="TextBox 11">
            <a:extLst>
              <a:ext uri="{FF2B5EF4-FFF2-40B4-BE49-F238E27FC236}">
                <a16:creationId xmlns:a16="http://schemas.microsoft.com/office/drawing/2014/main" id="{8D14A11F-550A-5936-2C2D-E428F733F1C7}"/>
              </a:ext>
            </a:extLst>
          </p:cNvPr>
          <p:cNvSpPr txBox="1"/>
          <p:nvPr/>
        </p:nvSpPr>
        <p:spPr>
          <a:xfrm>
            <a:off x="1755861" y="5910165"/>
            <a:ext cx="3617206" cy="461665"/>
          </a:xfrm>
          <a:prstGeom prst="rect">
            <a:avLst/>
          </a:prstGeom>
          <a:noFill/>
        </p:spPr>
        <p:txBody>
          <a:bodyPr wrap="square" rtlCol="0">
            <a:spAutoFit/>
          </a:bodyPr>
          <a:lstStyle/>
          <a:p>
            <a:pPr algn="ctr"/>
            <a:r>
              <a:rPr lang="en-US" sz="2400" dirty="0" err="1">
                <a:latin typeface="Lato" panose="020F0502020204030203" pitchFamily="34" charset="0"/>
                <a:ea typeface="Lato" panose="020F0502020204030203" pitchFamily="34" charset="0"/>
                <a:cs typeface="Lato" panose="020F0502020204030203" pitchFamily="34" charset="0"/>
              </a:rPr>
              <a:t>Môi</a:t>
            </a:r>
            <a:r>
              <a:rPr lang="en-US" sz="2400" dirty="0">
                <a:latin typeface="Lato" panose="020F0502020204030203" pitchFamily="34" charset="0"/>
                <a:ea typeface="Lato" panose="020F0502020204030203" pitchFamily="34" charset="0"/>
                <a:cs typeface="Lato" panose="020F0502020204030203" pitchFamily="34" charset="0"/>
              </a:rPr>
              <a:t> </a:t>
            </a:r>
            <a:r>
              <a:rPr lang="en-US" sz="2400" dirty="0" err="1">
                <a:latin typeface="Lato" panose="020F0502020204030203" pitchFamily="34" charset="0"/>
                <a:ea typeface="Lato" panose="020F0502020204030203" pitchFamily="34" charset="0"/>
                <a:cs typeface="Lato" panose="020F0502020204030203" pitchFamily="34" charset="0"/>
              </a:rPr>
              <a:t>trường</a:t>
            </a:r>
            <a:r>
              <a:rPr lang="en-US" sz="2400" dirty="0">
                <a:latin typeface="Lato" panose="020F0502020204030203" pitchFamily="34" charset="0"/>
                <a:ea typeface="Lato" panose="020F0502020204030203" pitchFamily="34" charset="0"/>
                <a:cs typeface="Lato" panose="020F0502020204030203" pitchFamily="34" charset="0"/>
              </a:rPr>
              <a:t> </a:t>
            </a:r>
            <a:r>
              <a:rPr lang="en-US" sz="2400" dirty="0" err="1">
                <a:latin typeface="Lato" panose="020F0502020204030203" pitchFamily="34" charset="0"/>
                <a:ea typeface="Lato" panose="020F0502020204030203" pitchFamily="34" charset="0"/>
                <a:cs typeface="Lato" panose="020F0502020204030203" pitchFamily="34" charset="0"/>
              </a:rPr>
              <a:t>độc</a:t>
            </a:r>
            <a:r>
              <a:rPr lang="en-US" sz="2400" dirty="0">
                <a:latin typeface="Lato" panose="020F0502020204030203" pitchFamily="34" charset="0"/>
                <a:ea typeface="Lato" panose="020F0502020204030203" pitchFamily="34" charset="0"/>
                <a:cs typeface="Lato" panose="020F0502020204030203" pitchFamily="34" charset="0"/>
              </a:rPr>
              <a:t> </a:t>
            </a:r>
            <a:r>
              <a:rPr lang="en-US" sz="2400" dirty="0" err="1">
                <a:latin typeface="Lato" panose="020F0502020204030203" pitchFamily="34" charset="0"/>
                <a:ea typeface="Lato" panose="020F0502020204030203" pitchFamily="34" charset="0"/>
                <a:cs typeface="Lato" panose="020F0502020204030203" pitchFamily="34" charset="0"/>
              </a:rPr>
              <a:t>hại</a:t>
            </a:r>
            <a:endParaRPr lang="en-US" sz="2400" dirty="0">
              <a:latin typeface="Lato" panose="020F0502020204030203" pitchFamily="34" charset="0"/>
              <a:ea typeface="Lato" panose="020F0502020204030203" pitchFamily="34" charset="0"/>
              <a:cs typeface="Lato" panose="020F0502020204030203" pitchFamily="34" charset="0"/>
            </a:endParaRPr>
          </a:p>
        </p:txBody>
      </p:sp>
      <p:sp>
        <p:nvSpPr>
          <p:cNvPr id="13" name="TextBox 12">
            <a:extLst>
              <a:ext uri="{FF2B5EF4-FFF2-40B4-BE49-F238E27FC236}">
                <a16:creationId xmlns:a16="http://schemas.microsoft.com/office/drawing/2014/main" id="{AA4FB1CE-4462-6955-D9D9-FFE3D556FB70}"/>
              </a:ext>
            </a:extLst>
          </p:cNvPr>
          <p:cNvSpPr txBox="1"/>
          <p:nvPr/>
        </p:nvSpPr>
        <p:spPr>
          <a:xfrm>
            <a:off x="7427245" y="3094115"/>
            <a:ext cx="3129103" cy="461665"/>
          </a:xfrm>
          <a:prstGeom prst="rect">
            <a:avLst/>
          </a:prstGeom>
          <a:noFill/>
        </p:spPr>
        <p:txBody>
          <a:bodyPr wrap="square" rtlCol="0">
            <a:spAutoFit/>
          </a:bodyPr>
          <a:lstStyle/>
          <a:p>
            <a:pPr algn="ctr"/>
            <a:r>
              <a:rPr lang="en-US" sz="2400" dirty="0" err="1">
                <a:latin typeface="Lato" panose="020F0502020204030203" pitchFamily="34" charset="0"/>
                <a:ea typeface="Lato" panose="020F0502020204030203" pitchFamily="34" charset="0"/>
                <a:cs typeface="Lato" panose="020F0502020204030203" pitchFamily="34" charset="0"/>
              </a:rPr>
              <a:t>Khó</a:t>
            </a:r>
            <a:r>
              <a:rPr lang="en-US" sz="2400" dirty="0">
                <a:latin typeface="Lato" panose="020F0502020204030203" pitchFamily="34" charset="0"/>
                <a:ea typeface="Lato" panose="020F0502020204030203" pitchFamily="34" charset="0"/>
                <a:cs typeface="Lato" panose="020F0502020204030203" pitchFamily="34" charset="0"/>
              </a:rPr>
              <a:t> </a:t>
            </a:r>
            <a:r>
              <a:rPr lang="en-US" sz="2400" dirty="0" err="1">
                <a:latin typeface="Lato" panose="020F0502020204030203" pitchFamily="34" charset="0"/>
                <a:ea typeface="Lato" panose="020F0502020204030203" pitchFamily="34" charset="0"/>
                <a:cs typeface="Lato" panose="020F0502020204030203" pitchFamily="34" charset="0"/>
              </a:rPr>
              <a:t>nhận</a:t>
            </a:r>
            <a:r>
              <a:rPr lang="en-US" sz="2400" dirty="0">
                <a:latin typeface="Lato" panose="020F0502020204030203" pitchFamily="34" charset="0"/>
                <a:ea typeface="Lato" panose="020F0502020204030203" pitchFamily="34" charset="0"/>
                <a:cs typeface="Lato" panose="020F0502020204030203" pitchFamily="34" charset="0"/>
              </a:rPr>
              <a:t> </a:t>
            </a:r>
            <a:r>
              <a:rPr lang="en-US" sz="2400" dirty="0" err="1">
                <a:latin typeface="Lato" panose="020F0502020204030203" pitchFamily="34" charset="0"/>
                <a:ea typeface="Lato" panose="020F0502020204030203" pitchFamily="34" charset="0"/>
                <a:cs typeface="Lato" panose="020F0502020204030203" pitchFamily="34" charset="0"/>
              </a:rPr>
              <a:t>biết</a:t>
            </a:r>
            <a:endParaRPr lang="en-US" sz="2400" dirty="0">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3505952789"/>
      </p:ext>
    </p:extLst>
  </p:cSld>
  <p:clrMapOvr>
    <a:masterClrMapping/>
  </p:clrMapOvr>
  <p:transition spd="slow">
    <p:wipe dir="d"/>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5D019-96A4-4D1E-AFB5-09D65C86E12D}"/>
              </a:ext>
            </a:extLst>
          </p:cNvPr>
          <p:cNvSpPr>
            <a:spLocks noGrp="1"/>
          </p:cNvSpPr>
          <p:nvPr>
            <p:ph type="title"/>
          </p:nvPr>
        </p:nvSpPr>
        <p:spPr/>
        <p:txBody>
          <a:bodyPr/>
          <a:lstStyle/>
          <a:p>
            <a:r>
              <a:rPr lang="en-US" dirty="0"/>
              <a:t>ĐẶT VẤN ĐỀ</a:t>
            </a:r>
          </a:p>
        </p:txBody>
      </p:sp>
      <p:sp>
        <p:nvSpPr>
          <p:cNvPr id="3" name="Text Placeholder 2">
            <a:extLst>
              <a:ext uri="{FF2B5EF4-FFF2-40B4-BE49-F238E27FC236}">
                <a16:creationId xmlns:a16="http://schemas.microsoft.com/office/drawing/2014/main" id="{A5726603-7893-4AE0-9532-68058044B69D}"/>
              </a:ext>
            </a:extLst>
          </p:cNvPr>
          <p:cNvSpPr>
            <a:spLocks noGrp="1"/>
          </p:cNvSpPr>
          <p:nvPr>
            <p:ph type="body" sz="quarter" idx="13"/>
          </p:nvPr>
        </p:nvSpPr>
        <p:spPr>
          <a:xfrm>
            <a:off x="337540" y="1032511"/>
            <a:ext cx="5758460" cy="5101589"/>
          </a:xfrm>
        </p:spPr>
        <p:txBody>
          <a:bodyPr/>
          <a:lstStyle/>
          <a:p>
            <a:pPr marL="0" indent="0">
              <a:buNone/>
            </a:pPr>
            <a:r>
              <a:rPr lang="en-US" dirty="0" err="1"/>
              <a:t>Mũi</a:t>
            </a:r>
            <a:r>
              <a:rPr lang="en-US" dirty="0"/>
              <a:t> </a:t>
            </a:r>
            <a:r>
              <a:rPr lang="en-US" dirty="0" err="1"/>
              <a:t>điện</a:t>
            </a:r>
            <a:r>
              <a:rPr lang="en-US" dirty="0"/>
              <a:t> </a:t>
            </a:r>
            <a:r>
              <a:rPr lang="en-US" dirty="0" err="1"/>
              <a:t>tử</a:t>
            </a:r>
            <a:endParaRPr lang="en-US" dirty="0"/>
          </a:p>
          <a:p>
            <a:pPr marL="0" indent="0">
              <a:buNone/>
            </a:pPr>
            <a:r>
              <a:rPr lang="en-US" sz="2400" dirty="0"/>
              <a:t>H</a:t>
            </a:r>
            <a:r>
              <a:rPr lang="vi-VN" sz="2400" dirty="0"/>
              <a:t>ệ thống khứu giác nhân tạo mô phỏng khả năng nhận d</a:t>
            </a:r>
            <a:r>
              <a:rPr lang="en-US" sz="2400" dirty="0" err="1"/>
              <a:t>ạng</a:t>
            </a:r>
            <a:r>
              <a:rPr lang="vi-VN" sz="2400" dirty="0"/>
              <a:t> mùi của hệ thống khứu giác sinh học</a:t>
            </a:r>
            <a:r>
              <a:rPr lang="en-US" sz="2400" dirty="0"/>
              <a:t>.</a:t>
            </a:r>
          </a:p>
          <a:p>
            <a:pPr marL="0" indent="0">
              <a:buNone/>
            </a:pPr>
            <a:endParaRPr lang="en-US" sz="2000" dirty="0"/>
          </a:p>
          <a:p>
            <a:pPr marL="0" indent="0">
              <a:buNone/>
            </a:pPr>
            <a:endParaRPr lang="en-US" sz="2000" dirty="0"/>
          </a:p>
          <a:p>
            <a:pPr marL="0" indent="0">
              <a:buNone/>
            </a:pPr>
            <a:endParaRPr lang="en-US" sz="2000" dirty="0"/>
          </a:p>
          <a:p>
            <a:pPr marL="0" indent="0">
              <a:buNone/>
            </a:pPr>
            <a:r>
              <a:rPr lang="en-US" dirty="0"/>
              <a:t>Thành </a:t>
            </a:r>
            <a:r>
              <a:rPr lang="en-US" dirty="0" err="1"/>
              <a:t>phần</a:t>
            </a:r>
            <a:endParaRPr lang="en-US" dirty="0"/>
          </a:p>
          <a:p>
            <a:pPr>
              <a:buFontTx/>
              <a:buChar char="-"/>
            </a:pPr>
            <a:r>
              <a:rPr lang="en-US" sz="2400" dirty="0" err="1"/>
              <a:t>Cảm</a:t>
            </a:r>
            <a:r>
              <a:rPr lang="en-US" sz="2400" dirty="0"/>
              <a:t> </a:t>
            </a:r>
            <a:r>
              <a:rPr lang="en-US" sz="2400" dirty="0" err="1"/>
              <a:t>biến</a:t>
            </a:r>
            <a:r>
              <a:rPr lang="en-US" sz="2400" dirty="0"/>
              <a:t> </a:t>
            </a:r>
            <a:r>
              <a:rPr lang="en-US" sz="2400" dirty="0" err="1"/>
              <a:t>khí</a:t>
            </a:r>
            <a:endParaRPr lang="en-US" sz="2400" dirty="0"/>
          </a:p>
          <a:p>
            <a:pPr>
              <a:buFontTx/>
              <a:buChar char="-"/>
            </a:pPr>
            <a:r>
              <a:rPr lang="en-US" sz="2400" dirty="0" err="1"/>
              <a:t>Mô</a:t>
            </a:r>
            <a:r>
              <a:rPr lang="en-US" sz="2400" dirty="0"/>
              <a:t> </a:t>
            </a:r>
            <a:r>
              <a:rPr lang="en-US" sz="2400" dirty="0" err="1"/>
              <a:t>hình</a:t>
            </a:r>
            <a:r>
              <a:rPr lang="en-US" sz="2400" dirty="0"/>
              <a:t> </a:t>
            </a:r>
            <a:r>
              <a:rPr lang="en-US" sz="2400" dirty="0" err="1"/>
              <a:t>thuật</a:t>
            </a:r>
            <a:r>
              <a:rPr lang="en-US" sz="2400" dirty="0"/>
              <a:t> </a:t>
            </a:r>
            <a:r>
              <a:rPr lang="en-US" sz="2400" dirty="0" err="1"/>
              <a:t>toán</a:t>
            </a:r>
            <a:r>
              <a:rPr lang="en-US" sz="2400" dirty="0"/>
              <a:t> </a:t>
            </a:r>
            <a:r>
              <a:rPr lang="en-US" sz="2400" dirty="0" err="1"/>
              <a:t>nhận</a:t>
            </a:r>
            <a:r>
              <a:rPr lang="en-US" sz="2400" dirty="0"/>
              <a:t> </a:t>
            </a:r>
            <a:r>
              <a:rPr lang="en-US" sz="2400" dirty="0" err="1"/>
              <a:t>dạng</a:t>
            </a:r>
            <a:r>
              <a:rPr lang="en-US" sz="2400" dirty="0"/>
              <a:t> </a:t>
            </a:r>
            <a:r>
              <a:rPr lang="en-US" sz="2400" dirty="0" err="1"/>
              <a:t>mẫu</a:t>
            </a:r>
            <a:endParaRPr lang="en-US" sz="2400" dirty="0"/>
          </a:p>
          <a:p>
            <a:pPr marL="0" indent="0">
              <a:buNone/>
            </a:pPr>
            <a:endParaRPr lang="en-US" dirty="0"/>
          </a:p>
          <a:p>
            <a:pPr marL="0" indent="0">
              <a:buNone/>
            </a:pPr>
            <a:endParaRPr lang="en-US" sz="2400" dirty="0"/>
          </a:p>
          <a:p>
            <a:pPr marL="0" indent="0">
              <a:buNone/>
            </a:pPr>
            <a:endParaRPr lang="en-US" sz="2400" dirty="0"/>
          </a:p>
          <a:p>
            <a:pPr marL="0" indent="0">
              <a:buNone/>
            </a:pPr>
            <a:endParaRPr lang="en-US" sz="2400" dirty="0"/>
          </a:p>
        </p:txBody>
      </p:sp>
      <p:sp>
        <p:nvSpPr>
          <p:cNvPr id="6" name="Slide Number Placeholder 5">
            <a:extLst>
              <a:ext uri="{FF2B5EF4-FFF2-40B4-BE49-F238E27FC236}">
                <a16:creationId xmlns:a16="http://schemas.microsoft.com/office/drawing/2014/main" id="{11E4677A-4F02-4478-B9B8-685D0B6264D3}"/>
              </a:ext>
            </a:extLst>
          </p:cNvPr>
          <p:cNvSpPr>
            <a:spLocks noGrp="1"/>
          </p:cNvSpPr>
          <p:nvPr>
            <p:ph type="sldNum" sz="quarter" idx="12"/>
          </p:nvPr>
        </p:nvSpPr>
        <p:spPr/>
        <p:txBody>
          <a:bodyPr/>
          <a:lstStyle/>
          <a:p>
            <a:fld id="{9EA0BE3B-158A-4EDF-80DC-E394A0D1600F}" type="slidenum">
              <a:rPr lang="en-US" smtClean="0"/>
              <a:pPr/>
              <a:t>7</a:t>
            </a:fld>
            <a:endParaRPr lang="en-US"/>
          </a:p>
        </p:txBody>
      </p:sp>
      <p:pic>
        <p:nvPicPr>
          <p:cNvPr id="5" name="Picture 4">
            <a:extLst>
              <a:ext uri="{FF2B5EF4-FFF2-40B4-BE49-F238E27FC236}">
                <a16:creationId xmlns:a16="http://schemas.microsoft.com/office/drawing/2014/main" id="{B68C7AA3-FB8C-7745-C861-075257DA46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82803" y="1171002"/>
            <a:ext cx="6216908" cy="4699511"/>
          </a:xfrm>
          <a:prstGeom prst="rect">
            <a:avLst/>
          </a:prstGeom>
        </p:spPr>
      </p:pic>
      <p:sp>
        <p:nvSpPr>
          <p:cNvPr id="8" name="TextBox 7">
            <a:extLst>
              <a:ext uri="{FF2B5EF4-FFF2-40B4-BE49-F238E27FC236}">
                <a16:creationId xmlns:a16="http://schemas.microsoft.com/office/drawing/2014/main" id="{4FCF378A-5157-35EA-A2B9-FBA5B32DF818}"/>
              </a:ext>
            </a:extLst>
          </p:cNvPr>
          <p:cNvSpPr txBox="1"/>
          <p:nvPr/>
        </p:nvSpPr>
        <p:spPr>
          <a:xfrm>
            <a:off x="7424885" y="5870513"/>
            <a:ext cx="3463251" cy="461665"/>
          </a:xfrm>
          <a:prstGeom prst="rect">
            <a:avLst/>
          </a:prstGeom>
          <a:noFill/>
        </p:spPr>
        <p:txBody>
          <a:bodyPr wrap="square" rtlCol="0">
            <a:spAutoFit/>
          </a:bodyPr>
          <a:lstStyle/>
          <a:p>
            <a:pPr algn="ctr"/>
            <a:r>
              <a:rPr lang="en-US" sz="2400" dirty="0" err="1">
                <a:latin typeface="Lato" panose="020F0502020204030203" pitchFamily="34" charset="0"/>
                <a:ea typeface="Lato" panose="020F0502020204030203" pitchFamily="34" charset="0"/>
                <a:cs typeface="Lato" panose="020F0502020204030203" pitchFamily="34" charset="0"/>
              </a:rPr>
              <a:t>Mũi</a:t>
            </a:r>
            <a:r>
              <a:rPr lang="en-US" sz="2400" dirty="0">
                <a:latin typeface="Lato" panose="020F0502020204030203" pitchFamily="34" charset="0"/>
                <a:ea typeface="Lato" panose="020F0502020204030203" pitchFamily="34" charset="0"/>
                <a:cs typeface="Lato" panose="020F0502020204030203" pitchFamily="34" charset="0"/>
              </a:rPr>
              <a:t> </a:t>
            </a:r>
            <a:r>
              <a:rPr lang="en-US" sz="2400" dirty="0" err="1">
                <a:latin typeface="Lato" panose="020F0502020204030203" pitchFamily="34" charset="0"/>
                <a:ea typeface="Lato" panose="020F0502020204030203" pitchFamily="34" charset="0"/>
                <a:cs typeface="Lato" panose="020F0502020204030203" pitchFamily="34" charset="0"/>
              </a:rPr>
              <a:t>điện</a:t>
            </a:r>
            <a:r>
              <a:rPr lang="en-US" sz="2400" dirty="0">
                <a:latin typeface="Lato" panose="020F0502020204030203" pitchFamily="34" charset="0"/>
                <a:ea typeface="Lato" panose="020F0502020204030203" pitchFamily="34" charset="0"/>
                <a:cs typeface="Lato" panose="020F0502020204030203" pitchFamily="34" charset="0"/>
              </a:rPr>
              <a:t> </a:t>
            </a:r>
            <a:r>
              <a:rPr lang="en-US" sz="2400" dirty="0" err="1">
                <a:latin typeface="Lato" panose="020F0502020204030203" pitchFamily="34" charset="0"/>
                <a:ea typeface="Lato" panose="020F0502020204030203" pitchFamily="34" charset="0"/>
                <a:cs typeface="Lato" panose="020F0502020204030203" pitchFamily="34" charset="0"/>
              </a:rPr>
              <a:t>tử</a:t>
            </a:r>
            <a:r>
              <a:rPr lang="en-US" sz="2400" dirty="0">
                <a:latin typeface="Lato" panose="020F0502020204030203" pitchFamily="34" charset="0"/>
                <a:ea typeface="Lato" panose="020F0502020204030203" pitchFamily="34" charset="0"/>
                <a:cs typeface="Lato" panose="020F0502020204030203" pitchFamily="34" charset="0"/>
              </a:rPr>
              <a:t> </a:t>
            </a:r>
            <a:r>
              <a:rPr lang="en-US" sz="2400" dirty="0" err="1">
                <a:latin typeface="Lato" panose="020F0502020204030203" pitchFamily="34" charset="0"/>
                <a:ea typeface="Lato" panose="020F0502020204030203" pitchFamily="34" charset="0"/>
                <a:cs typeface="Lato" panose="020F0502020204030203" pitchFamily="34" charset="0"/>
              </a:rPr>
              <a:t>trên</a:t>
            </a:r>
            <a:r>
              <a:rPr lang="en-US" sz="2400" dirty="0">
                <a:latin typeface="Lato" panose="020F0502020204030203" pitchFamily="34" charset="0"/>
                <a:ea typeface="Lato" panose="020F0502020204030203" pitchFamily="34" charset="0"/>
                <a:cs typeface="Lato" panose="020F0502020204030203" pitchFamily="34" charset="0"/>
              </a:rPr>
              <a:t> </a:t>
            </a:r>
            <a:r>
              <a:rPr lang="en-US" sz="2400" dirty="0" err="1">
                <a:latin typeface="Lato" panose="020F0502020204030203" pitchFamily="34" charset="0"/>
                <a:ea typeface="Lato" panose="020F0502020204030203" pitchFamily="34" charset="0"/>
                <a:cs typeface="Lato" panose="020F0502020204030203" pitchFamily="34" charset="0"/>
              </a:rPr>
              <a:t>thiết</a:t>
            </a:r>
            <a:r>
              <a:rPr lang="en-US" sz="2400" dirty="0">
                <a:latin typeface="Lato" panose="020F0502020204030203" pitchFamily="34" charset="0"/>
                <a:ea typeface="Lato" panose="020F0502020204030203" pitchFamily="34" charset="0"/>
                <a:cs typeface="Lato" panose="020F0502020204030203" pitchFamily="34" charset="0"/>
              </a:rPr>
              <a:t> </a:t>
            </a:r>
            <a:r>
              <a:rPr lang="en-US" sz="2400" dirty="0" err="1">
                <a:latin typeface="Lato" panose="020F0502020204030203" pitchFamily="34" charset="0"/>
                <a:ea typeface="Lato" panose="020F0502020204030203" pitchFamily="34" charset="0"/>
                <a:cs typeface="Lato" panose="020F0502020204030203" pitchFamily="34" charset="0"/>
              </a:rPr>
              <a:t>bị</a:t>
            </a:r>
            <a:endParaRPr lang="en-US" sz="2400" dirty="0">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2027478466"/>
      </p:ext>
    </p:extLst>
  </p:cSld>
  <p:clrMapOvr>
    <a:masterClrMapping/>
  </p:clrMapOvr>
  <p:transition spd="slow">
    <p:wipe dir="d"/>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D6941D0-D074-43AE-8875-C4BDC98ADB7F}"/>
              </a:ext>
            </a:extLst>
          </p:cNvPr>
          <p:cNvSpPr>
            <a:spLocks noGrp="1"/>
          </p:cNvSpPr>
          <p:nvPr>
            <p:ph type="title"/>
          </p:nvPr>
        </p:nvSpPr>
        <p:spPr>
          <a:xfrm>
            <a:off x="4508311" y="2932406"/>
            <a:ext cx="7391400" cy="993187"/>
          </a:xfrm>
        </p:spPr>
        <p:txBody>
          <a:bodyPr/>
          <a:lstStyle/>
          <a:p>
            <a:pPr algn="ctr"/>
            <a:r>
              <a:rPr lang="en-US" sz="5000" dirty="0"/>
              <a:t>II. CƠ SỞ LÝ THUYẾT</a:t>
            </a:r>
          </a:p>
        </p:txBody>
      </p:sp>
      <p:sp>
        <p:nvSpPr>
          <p:cNvPr id="4" name="Slide Number Placeholder 3">
            <a:extLst>
              <a:ext uri="{FF2B5EF4-FFF2-40B4-BE49-F238E27FC236}">
                <a16:creationId xmlns:a16="http://schemas.microsoft.com/office/drawing/2014/main" id="{BD91CA00-8B5A-4B5F-AE21-CF0691D64D53}"/>
              </a:ext>
            </a:extLst>
          </p:cNvPr>
          <p:cNvSpPr>
            <a:spLocks noGrp="1"/>
          </p:cNvSpPr>
          <p:nvPr>
            <p:ph type="sldNum" sz="quarter" idx="12"/>
          </p:nvPr>
        </p:nvSpPr>
        <p:spPr/>
        <p:txBody>
          <a:bodyPr/>
          <a:lstStyle/>
          <a:p>
            <a:fld id="{9EA0BE3B-158A-4EDF-80DC-E394A0D1600F}" type="slidenum">
              <a:rPr lang="en-US" smtClean="0"/>
              <a:pPr/>
              <a:t>8</a:t>
            </a:fld>
            <a:endParaRPr lang="en-US"/>
          </a:p>
        </p:txBody>
      </p:sp>
    </p:spTree>
    <p:extLst>
      <p:ext uri="{BB962C8B-B14F-4D97-AF65-F5344CB8AC3E}">
        <p14:creationId xmlns:p14="http://schemas.microsoft.com/office/powerpoint/2010/main" val="1782346608"/>
      </p:ext>
    </p:extLst>
  </p:cSld>
  <p:clrMapOvr>
    <a:masterClrMapping/>
  </p:clrMapOvr>
  <p:transition spd="slow">
    <p:wipe dir="d"/>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5D019-96A4-4D1E-AFB5-09D65C86E12D}"/>
              </a:ext>
            </a:extLst>
          </p:cNvPr>
          <p:cNvSpPr>
            <a:spLocks noGrp="1"/>
          </p:cNvSpPr>
          <p:nvPr>
            <p:ph type="title"/>
          </p:nvPr>
        </p:nvSpPr>
        <p:spPr/>
        <p:txBody>
          <a:bodyPr/>
          <a:lstStyle/>
          <a:p>
            <a:r>
              <a:rPr lang="en-US" dirty="0"/>
              <a:t>CƠ CHẾ PHÂN BIỆT MÙI</a:t>
            </a:r>
          </a:p>
        </p:txBody>
      </p:sp>
      <p:sp>
        <p:nvSpPr>
          <p:cNvPr id="3" name="Text Placeholder 2">
            <a:extLst>
              <a:ext uri="{FF2B5EF4-FFF2-40B4-BE49-F238E27FC236}">
                <a16:creationId xmlns:a16="http://schemas.microsoft.com/office/drawing/2014/main" id="{A5726603-7893-4AE0-9532-68058044B69D}"/>
              </a:ext>
            </a:extLst>
          </p:cNvPr>
          <p:cNvSpPr>
            <a:spLocks noGrp="1"/>
          </p:cNvSpPr>
          <p:nvPr>
            <p:ph type="body" sz="quarter" idx="13"/>
          </p:nvPr>
        </p:nvSpPr>
        <p:spPr>
          <a:xfrm>
            <a:off x="338736" y="1229506"/>
            <a:ext cx="5530998" cy="960063"/>
          </a:xfrm>
        </p:spPr>
        <p:txBody>
          <a:bodyPr numCol="1"/>
          <a:lstStyle/>
          <a:p>
            <a:pPr marL="514350" indent="-514350">
              <a:buAutoNum type="arabicParenBoth"/>
            </a:pPr>
            <a:r>
              <a:rPr lang="en-US" dirty="0" err="1"/>
              <a:t>Cảm</a:t>
            </a:r>
            <a:r>
              <a:rPr lang="en-US" dirty="0"/>
              <a:t> </a:t>
            </a:r>
            <a:r>
              <a:rPr lang="en-US" dirty="0" err="1"/>
              <a:t>biến</a:t>
            </a:r>
            <a:r>
              <a:rPr lang="en-US" dirty="0"/>
              <a:t> </a:t>
            </a:r>
            <a:r>
              <a:rPr lang="en-US" dirty="0" err="1"/>
              <a:t>khí</a:t>
            </a:r>
            <a:r>
              <a:rPr lang="en-US" dirty="0"/>
              <a:t> </a:t>
            </a:r>
            <a:r>
              <a:rPr lang="en-US" dirty="0" err="1"/>
              <a:t>thu</a:t>
            </a:r>
            <a:r>
              <a:rPr lang="en-US" dirty="0"/>
              <a:t> </a:t>
            </a:r>
            <a:r>
              <a:rPr lang="en-US" dirty="0" err="1"/>
              <a:t>thập</a:t>
            </a:r>
            <a:r>
              <a:rPr lang="en-US" dirty="0"/>
              <a:t> </a:t>
            </a:r>
            <a:r>
              <a:rPr lang="en-US" dirty="0" err="1"/>
              <a:t>dữ</a:t>
            </a:r>
            <a:r>
              <a:rPr lang="en-US" dirty="0"/>
              <a:t> </a:t>
            </a:r>
            <a:r>
              <a:rPr lang="en-US" dirty="0" err="1"/>
              <a:t>liệu</a:t>
            </a:r>
            <a:endParaRPr lang="en-US" dirty="0"/>
          </a:p>
        </p:txBody>
      </p:sp>
      <p:sp>
        <p:nvSpPr>
          <p:cNvPr id="6" name="Slide Number Placeholder 5">
            <a:extLst>
              <a:ext uri="{FF2B5EF4-FFF2-40B4-BE49-F238E27FC236}">
                <a16:creationId xmlns:a16="http://schemas.microsoft.com/office/drawing/2014/main" id="{11E4677A-4F02-4478-B9B8-685D0B6264D3}"/>
              </a:ext>
            </a:extLst>
          </p:cNvPr>
          <p:cNvSpPr>
            <a:spLocks noGrp="1"/>
          </p:cNvSpPr>
          <p:nvPr>
            <p:ph type="sldNum" sz="quarter" idx="12"/>
          </p:nvPr>
        </p:nvSpPr>
        <p:spPr/>
        <p:txBody>
          <a:bodyPr/>
          <a:lstStyle/>
          <a:p>
            <a:fld id="{9EA0BE3B-158A-4EDF-80DC-E394A0D1600F}" type="slidenum">
              <a:rPr lang="en-US" smtClean="0"/>
              <a:pPr/>
              <a:t>9</a:t>
            </a:fld>
            <a:endParaRPr lang="en-US"/>
          </a:p>
        </p:txBody>
      </p:sp>
      <p:pic>
        <p:nvPicPr>
          <p:cNvPr id="2052" name="Picture 4" descr="Image result for food caffee odor">
            <a:extLst>
              <a:ext uri="{FF2B5EF4-FFF2-40B4-BE49-F238E27FC236}">
                <a16:creationId xmlns:a16="http://schemas.microsoft.com/office/drawing/2014/main" id="{D5010D00-E51A-E16D-D64E-A1EE60D762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7749" y="2538465"/>
            <a:ext cx="3158552" cy="2313484"/>
          </a:xfrm>
          <a:prstGeom prst="rect">
            <a:avLst/>
          </a:prstGeom>
          <a:noFill/>
          <a:extLst>
            <a:ext uri="{909E8E84-426E-40DD-AFC4-6F175D3DCCD1}">
              <a14:hiddenFill xmlns:a14="http://schemas.microsoft.com/office/drawing/2010/main">
                <a:solidFill>
                  <a:srgbClr val="FFFFFF"/>
                </a:solidFill>
              </a14:hiddenFill>
            </a:ext>
          </a:extLst>
        </p:spPr>
      </p:pic>
      <p:sp>
        <p:nvSpPr>
          <p:cNvPr id="9" name="Arrow: Right 8">
            <a:extLst>
              <a:ext uri="{FF2B5EF4-FFF2-40B4-BE49-F238E27FC236}">
                <a16:creationId xmlns:a16="http://schemas.microsoft.com/office/drawing/2014/main" id="{7C27270A-9E23-1BDB-22E8-90632E57EC2D}"/>
              </a:ext>
            </a:extLst>
          </p:cNvPr>
          <p:cNvSpPr/>
          <p:nvPr/>
        </p:nvSpPr>
        <p:spPr>
          <a:xfrm>
            <a:off x="4212534" y="3492180"/>
            <a:ext cx="873457" cy="600501"/>
          </a:xfrm>
          <a:prstGeom prst="rightArrow">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pic>
        <p:nvPicPr>
          <p:cNvPr id="11" name="Picture 10">
            <a:extLst>
              <a:ext uri="{FF2B5EF4-FFF2-40B4-BE49-F238E27FC236}">
                <a16:creationId xmlns:a16="http://schemas.microsoft.com/office/drawing/2014/main" id="{BCE95AF4-390A-19F5-6FA2-E02A53EF220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00300" y="2995312"/>
            <a:ext cx="1926314" cy="1399788"/>
          </a:xfrm>
          <a:prstGeom prst="rect">
            <a:avLst/>
          </a:prstGeom>
        </p:spPr>
      </p:pic>
      <p:pic>
        <p:nvPicPr>
          <p:cNvPr id="2054" name="Picture 6" descr="What is a neural network? A computer scientist explains">
            <a:extLst>
              <a:ext uri="{FF2B5EF4-FFF2-40B4-BE49-F238E27FC236}">
                <a16:creationId xmlns:a16="http://schemas.microsoft.com/office/drawing/2014/main" id="{FA9752BB-9A97-31C1-4BE2-49C09526CD6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5314" t="5633" r="5623" b="25561"/>
          <a:stretch/>
        </p:blipFill>
        <p:spPr bwMode="auto">
          <a:xfrm>
            <a:off x="8139333" y="2538464"/>
            <a:ext cx="3118047" cy="2313484"/>
          </a:xfrm>
          <a:prstGeom prst="rect">
            <a:avLst/>
          </a:prstGeom>
          <a:noFill/>
          <a:extLst>
            <a:ext uri="{909E8E84-426E-40DD-AFC4-6F175D3DCCD1}">
              <a14:hiddenFill xmlns:a14="http://schemas.microsoft.com/office/drawing/2010/main">
                <a:solidFill>
                  <a:srgbClr val="FFFFFF"/>
                </a:solidFill>
              </a14:hiddenFill>
            </a:ext>
          </a:extLst>
        </p:spPr>
      </p:pic>
      <p:sp>
        <p:nvSpPr>
          <p:cNvPr id="12" name="Arrow: Right 11">
            <a:extLst>
              <a:ext uri="{FF2B5EF4-FFF2-40B4-BE49-F238E27FC236}">
                <a16:creationId xmlns:a16="http://schemas.microsoft.com/office/drawing/2014/main" id="{60BC98CE-2BD7-6C62-250A-5BDCEFC1FABE}"/>
              </a:ext>
            </a:extLst>
          </p:cNvPr>
          <p:cNvSpPr/>
          <p:nvPr/>
        </p:nvSpPr>
        <p:spPr>
          <a:xfrm>
            <a:off x="7040923" y="3492179"/>
            <a:ext cx="873457" cy="600501"/>
          </a:xfrm>
          <a:prstGeom prst="rightArrow">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13" name="Text Placeholder 2">
            <a:extLst>
              <a:ext uri="{FF2B5EF4-FFF2-40B4-BE49-F238E27FC236}">
                <a16:creationId xmlns:a16="http://schemas.microsoft.com/office/drawing/2014/main" id="{82C056AB-F40C-8101-940E-3D1B0917D377}"/>
              </a:ext>
            </a:extLst>
          </p:cNvPr>
          <p:cNvSpPr txBox="1">
            <a:spLocks/>
          </p:cNvSpPr>
          <p:nvPr/>
        </p:nvSpPr>
        <p:spPr>
          <a:xfrm>
            <a:off x="6407381" y="1229505"/>
            <a:ext cx="5261638" cy="960063"/>
          </a:xfrm>
          <a:prstGeom prst="rect">
            <a:avLst/>
          </a:prstGeom>
        </p:spPr>
        <p:txBody>
          <a:bodyPr numCol="1"/>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ato" panose="020F0502020204030203" pitchFamily="34" charset="0"/>
                <a:ea typeface="Lato" panose="020F0502020204030203" pitchFamily="34" charset="0"/>
                <a:cs typeface="Lato"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(2) </a:t>
            </a:r>
            <a:r>
              <a:rPr lang="en-US" dirty="0" err="1"/>
              <a:t>Mô</a:t>
            </a:r>
            <a:r>
              <a:rPr lang="en-US" dirty="0"/>
              <a:t> </a:t>
            </a:r>
            <a:r>
              <a:rPr lang="en-US" dirty="0" err="1"/>
              <a:t>hình</a:t>
            </a:r>
            <a:r>
              <a:rPr lang="en-US" dirty="0"/>
              <a:t> </a:t>
            </a:r>
            <a:r>
              <a:rPr lang="en-US" dirty="0" err="1"/>
              <a:t>nhận</a:t>
            </a:r>
            <a:r>
              <a:rPr lang="en-US" dirty="0"/>
              <a:t> </a:t>
            </a:r>
            <a:r>
              <a:rPr lang="en-US" dirty="0" err="1"/>
              <a:t>dạng</a:t>
            </a:r>
            <a:r>
              <a:rPr lang="en-US" dirty="0"/>
              <a:t> </a:t>
            </a:r>
            <a:r>
              <a:rPr lang="en-US" dirty="0" err="1"/>
              <a:t>mùi</a:t>
            </a:r>
            <a:r>
              <a:rPr lang="en-US" dirty="0"/>
              <a:t> </a:t>
            </a:r>
            <a:r>
              <a:rPr lang="en-US" dirty="0" err="1"/>
              <a:t>từ</a:t>
            </a:r>
            <a:r>
              <a:rPr lang="en-US" dirty="0"/>
              <a:t> </a:t>
            </a:r>
            <a:r>
              <a:rPr lang="en-US" dirty="0" err="1"/>
              <a:t>dữ</a:t>
            </a:r>
            <a:r>
              <a:rPr lang="en-US" dirty="0"/>
              <a:t> </a:t>
            </a:r>
            <a:r>
              <a:rPr lang="en-US" dirty="0" err="1"/>
              <a:t>liệu</a:t>
            </a:r>
            <a:r>
              <a:rPr lang="en-US" dirty="0"/>
              <a:t>.</a:t>
            </a:r>
          </a:p>
        </p:txBody>
      </p:sp>
    </p:spTree>
    <p:extLst>
      <p:ext uri="{BB962C8B-B14F-4D97-AF65-F5344CB8AC3E}">
        <p14:creationId xmlns:p14="http://schemas.microsoft.com/office/powerpoint/2010/main" val="3010785728"/>
      </p:ext>
    </p:extLst>
  </p:cSld>
  <p:clrMapOvr>
    <a:masterClrMapping/>
  </p:clrMapOvr>
  <p:transition spd="slow">
    <p:wipe dir="d"/>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activity xmlns="d2f174b4-db0d-428a-818d-04ce8a3a58b1"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2F652C044634FC468416A5C1E28161B8" ma:contentTypeVersion="14" ma:contentTypeDescription="Create a new document." ma:contentTypeScope="" ma:versionID="db3d14cdba97faf3cea41b64bde2821a">
  <xsd:schema xmlns:xsd="http://www.w3.org/2001/XMLSchema" xmlns:xs="http://www.w3.org/2001/XMLSchema" xmlns:p="http://schemas.microsoft.com/office/2006/metadata/properties" xmlns:ns3="d2f174b4-db0d-428a-818d-04ce8a3a58b1" xmlns:ns4="ad3d5f10-4fab-4665-9b73-e2492789c89a" targetNamespace="http://schemas.microsoft.com/office/2006/metadata/properties" ma:root="true" ma:fieldsID="0564c4ffd6e1ad0f1a8b340f39753c0c" ns3:_="" ns4:_="">
    <xsd:import namespace="d2f174b4-db0d-428a-818d-04ce8a3a58b1"/>
    <xsd:import namespace="ad3d5f10-4fab-4665-9b73-e2492789c89a"/>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LengthInSeconds" minOccurs="0"/>
                <xsd:element ref="ns3:_activity" minOccurs="0"/>
                <xsd:element ref="ns3: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2f174b4-db0d-428a-818d-04ce8a3a58b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5" nillable="true" ma:displayName="Tags" ma:internalName="MediaServiceAutoTags"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_activity" ma:index="20" nillable="true" ma:displayName="_activity" ma:hidden="true" ma:internalName="_activity">
      <xsd:simpleType>
        <xsd:restriction base="dms:Note"/>
      </xsd:simpleType>
    </xsd:element>
    <xsd:element name="MediaServiceObjectDetectorVersions" ma:index="21"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d3d5f10-4fab-4665-9b73-e2492789c89a"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SharingHintHash" ma:index="14"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3E1F1AA-884B-4A9A-9927-B637BD660C36}">
  <ds:schemaRefs>
    <ds:schemaRef ds:uri="http://schemas.microsoft.com/sharepoint/v3/contenttype/forms"/>
  </ds:schemaRefs>
</ds:datastoreItem>
</file>

<file path=customXml/itemProps2.xml><?xml version="1.0" encoding="utf-8"?>
<ds:datastoreItem xmlns:ds="http://schemas.openxmlformats.org/officeDocument/2006/customXml" ds:itemID="{88D4BF51-3BD3-4FAB-AAAA-14E1EE0201F0}">
  <ds:schemaRefs>
    <ds:schemaRef ds:uri="http://schemas.microsoft.com/office/2006/documentManagement/types"/>
    <ds:schemaRef ds:uri="http://purl.org/dc/elements/1.1/"/>
    <ds:schemaRef ds:uri="http://schemas.microsoft.com/office/2006/metadata/properties"/>
    <ds:schemaRef ds:uri="http://www.w3.org/XML/1998/namespace"/>
    <ds:schemaRef ds:uri="d2f174b4-db0d-428a-818d-04ce8a3a58b1"/>
    <ds:schemaRef ds:uri="http://schemas.openxmlformats.org/package/2006/metadata/core-properties"/>
    <ds:schemaRef ds:uri="http://schemas.microsoft.com/office/infopath/2007/PartnerControls"/>
    <ds:schemaRef ds:uri="ad3d5f10-4fab-4665-9b73-e2492789c89a"/>
    <ds:schemaRef ds:uri="http://purl.org/dc/dcmitype/"/>
    <ds:schemaRef ds:uri="http://purl.org/dc/terms/"/>
  </ds:schemaRefs>
</ds:datastoreItem>
</file>

<file path=customXml/itemProps3.xml><?xml version="1.0" encoding="utf-8"?>
<ds:datastoreItem xmlns:ds="http://schemas.openxmlformats.org/officeDocument/2006/customXml" ds:itemID="{B3B39E21-DBD7-459B-828F-1127D4A6C43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2f174b4-db0d-428a-818d-04ce8a3a58b1"/>
    <ds:schemaRef ds:uri="ad3d5f10-4fab-4665-9b73-e2492789c89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3945</TotalTime>
  <Words>2595</Words>
  <Application>Microsoft Office PowerPoint</Application>
  <PresentationFormat>Widescreen</PresentationFormat>
  <Paragraphs>328</Paragraphs>
  <Slides>32</Slides>
  <Notes>30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32</vt:i4>
      </vt:variant>
    </vt:vector>
  </HeadingPairs>
  <TitlesOfParts>
    <vt:vector size="37" baseType="lpstr">
      <vt:lpstr>Arial</vt:lpstr>
      <vt:lpstr>Calibri</vt:lpstr>
      <vt:lpstr>Cambria Math</vt:lpstr>
      <vt:lpstr>Lato</vt:lpstr>
      <vt:lpstr>Office Theme</vt:lpstr>
      <vt:lpstr>PowerPoint Presentation</vt:lpstr>
      <vt:lpstr>PowerPoint Presentation</vt:lpstr>
      <vt:lpstr>PowerPoint Presentation</vt:lpstr>
      <vt:lpstr>NỘI DUNG</vt:lpstr>
      <vt:lpstr>I. ĐẶT VẤN ĐỀ</vt:lpstr>
      <vt:lpstr>HẠN CHẾ CỦA MŨI SINH HỌC</vt:lpstr>
      <vt:lpstr>ĐẶT VẤN ĐỀ</vt:lpstr>
      <vt:lpstr>II. CƠ SỞ LÝ THUYẾT</vt:lpstr>
      <vt:lpstr>CƠ CHẾ PHÂN BIỆT MÙI</vt:lpstr>
      <vt:lpstr>PHƯƠNG PHÁP ĐÁNH GIÁ</vt:lpstr>
      <vt:lpstr>KHẢO SÁT</vt:lpstr>
      <vt:lpstr>III. THIẾT KẾ HỆ THỐNG MŨI ĐIỆN TỬ</vt:lpstr>
      <vt:lpstr>SƠ ĐỒ KHỐI</vt:lpstr>
      <vt:lpstr>KIẾN TRÚC HỆ THỐNG</vt:lpstr>
      <vt:lpstr>QUÁ TRÌNH THIẾT KẾ</vt:lpstr>
      <vt:lpstr>XÂY DỰNG MÔ HÌNH</vt:lpstr>
      <vt:lpstr>THU THẬP DỮ LIỆU</vt:lpstr>
      <vt:lpstr>Xử lý dữ liệu</vt:lpstr>
      <vt:lpstr>Xây dựng mô hình</vt:lpstr>
      <vt:lpstr>ĐÁNH GIÁ MÔ HÌNH</vt:lpstr>
      <vt:lpstr>ĐÁNH GIÁ MÔ HÌNH</vt:lpstr>
      <vt:lpstr>TRIỂN KHAI TRÊN THIẾT BỊ</vt:lpstr>
      <vt:lpstr>CẤU HÌNH CẢM BIẾN</vt:lpstr>
      <vt:lpstr>THIẾT KẾ ỨNG DỤNG</vt:lpstr>
      <vt:lpstr>THIẾT KẾ ỨNG DỤNG</vt:lpstr>
      <vt:lpstr>TÍCH HỢP</vt:lpstr>
      <vt:lpstr>IV. ĐÁNH GIÁ, KẾT LUẬN</vt:lpstr>
      <vt:lpstr>KẾT QUẢ THỰC NGHIỆM</vt:lpstr>
      <vt:lpstr>KẾT QUẢ THỰC NGHIỆM</vt:lpstr>
      <vt:lpstr>KẾT QUẢ THỰC NGHIỆM</vt:lpstr>
      <vt:lpstr>KẾT LUẬN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Phong TT &amp; QTTH</dc:creator>
  <cp:lastModifiedBy>HOANG ANH CONG 20182389</cp:lastModifiedBy>
  <cp:revision>20</cp:revision>
  <dcterms:created xsi:type="dcterms:W3CDTF">2021-05-28T04:32:29Z</dcterms:created>
  <dcterms:modified xsi:type="dcterms:W3CDTF">2023-08-15T14:28:40Z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0x0101002F652C044634FC468416A5C1E28161B8</vt:lpwstr>
  </property>
</Properties>
</file>